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8" r:id="rId3"/>
    <p:sldId id="259" r:id="rId4"/>
    <p:sldId id="260" r:id="rId5"/>
    <p:sldId id="261" r:id="rId6"/>
    <p:sldId id="262" r:id="rId7"/>
    <p:sldId id="263" r:id="rId8"/>
    <p:sldId id="264" r:id="rId9"/>
    <p:sldId id="284" r:id="rId10"/>
    <p:sldId id="265" r:id="rId11"/>
    <p:sldId id="266" r:id="rId12"/>
    <p:sldId id="267" r:id="rId13"/>
    <p:sldId id="273" r:id="rId14"/>
    <p:sldId id="270" r:id="rId15"/>
    <p:sldId id="279" r:id="rId16"/>
    <p:sldId id="281" r:id="rId17"/>
    <p:sldId id="282" r:id="rId18"/>
    <p:sldId id="283" r:id="rId19"/>
    <p:sldId id="277" r:id="rId20"/>
    <p:sldId id="278" r:id="rId21"/>
  </p:sldIdLst>
  <p:sldSz cx="9144000" cy="5143500" type="screen16x9"/>
  <p:notesSz cx="6858000" cy="9144000"/>
  <p:embeddedFontLst>
    <p:embeddedFont>
      <p:font typeface="Corsiva" pitchFamily="2" charset="-79"/>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PT Sans Narrow" panose="020B0506020203020204" pitchFamily="34" charset="77"/>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2FEC55-6A03-4DC7-A659-F88431973ACE}">
  <a:tblStyle styleId="{CD2FEC55-6A03-4DC7-A659-F88431973AC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D46E9C85-9CEF-46C6-BFD0-F38348AD3F07}"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73"/>
  </p:normalViewPr>
  <p:slideViewPr>
    <p:cSldViewPr snapToGrid="0">
      <p:cViewPr varScale="1">
        <p:scale>
          <a:sx n="137" d="100"/>
          <a:sy n="137" d="100"/>
        </p:scale>
        <p:origin x="7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Lauryn</a:t>
            </a:r>
          </a:p>
          <a:p>
            <a:pPr lvl="0">
              <a:spcBef>
                <a:spcPts val="0"/>
              </a:spcBef>
              <a:buNone/>
            </a:pPr>
            <a:r>
              <a:rPr lang="en" dirty="0"/>
              <a:t>Averages - done </a:t>
            </a:r>
          </a:p>
          <a:p>
            <a:pPr lvl="0">
              <a:spcBef>
                <a:spcPts val="0"/>
              </a:spcBef>
              <a:buNone/>
            </a:pPr>
            <a:r>
              <a:rPr lang="en" dirty="0"/>
              <a:t>Scale: 0 is worst and 3 is best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Lauryn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spcAft>
                <a:spcPts val="1600"/>
              </a:spcAft>
              <a:buNone/>
            </a:pPr>
            <a:r>
              <a:rPr lang="en" sz="1000">
                <a:solidFill>
                  <a:schemeClr val="accent1"/>
                </a:solidFill>
                <a:latin typeface="Open Sans"/>
                <a:ea typeface="Open Sans"/>
                <a:cs typeface="Open Sans"/>
                <a:sym typeface="Open Sans"/>
              </a:rPr>
              <a:t>Adele </a:t>
            </a:r>
          </a:p>
          <a:p>
            <a:pPr lvl="0" rtl="0">
              <a:lnSpc>
                <a:spcPct val="100000"/>
              </a:lnSpc>
              <a:spcBef>
                <a:spcPts val="0"/>
              </a:spcBef>
              <a:spcAft>
                <a:spcPts val="1600"/>
              </a:spcAft>
              <a:buNone/>
            </a:pPr>
            <a:r>
              <a:rPr lang="en" sz="1000">
                <a:solidFill>
                  <a:schemeClr val="accent1"/>
                </a:solidFill>
                <a:latin typeface="Open Sans"/>
                <a:ea typeface="Open Sans"/>
                <a:cs typeface="Open Sans"/>
                <a:sym typeface="Open Sans"/>
              </a:rPr>
              <a:t>Justifications </a:t>
            </a: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Cardboard</a:t>
            </a:r>
          </a:p>
          <a:p>
            <a:pPr marL="914400" lvl="1" indent="-292100" rtl="0">
              <a:lnSpc>
                <a:spcPct val="100000"/>
              </a:lnSpc>
              <a:spcBef>
                <a:spcPts val="0"/>
              </a:spcBef>
              <a:spcAft>
                <a:spcPts val="1600"/>
              </a:spcAft>
              <a:buClr>
                <a:schemeClr val="dk2"/>
              </a:buClr>
              <a:buSzPct val="100000"/>
              <a:buFont typeface="Open Sans"/>
            </a:pPr>
            <a:endParaRPr sz="1000">
              <a:solidFill>
                <a:schemeClr val="dk2"/>
              </a:solidFill>
              <a:latin typeface="Open Sans"/>
              <a:ea typeface="Open Sans"/>
              <a:cs typeface="Open Sans"/>
              <a:sym typeface="Open Sans"/>
            </a:endParaRP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Plastics bags</a:t>
            </a:r>
          </a:p>
          <a:p>
            <a:pPr marL="914400" lvl="1"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 </a:t>
            </a: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Wax Paper</a:t>
            </a:r>
          </a:p>
          <a:p>
            <a:pPr marL="914400" lvl="1" indent="-292100" rtl="0">
              <a:lnSpc>
                <a:spcPct val="100000"/>
              </a:lnSpc>
              <a:spcBef>
                <a:spcPts val="0"/>
              </a:spcBef>
              <a:spcAft>
                <a:spcPts val="1600"/>
              </a:spcAft>
              <a:buClr>
                <a:schemeClr val="dk2"/>
              </a:buClr>
              <a:buSzPct val="100000"/>
              <a:buFont typeface="Open Sans"/>
            </a:pPr>
            <a:endParaRPr sz="1000">
              <a:solidFill>
                <a:schemeClr val="dk2"/>
              </a:solidFill>
              <a:latin typeface="Open Sans"/>
              <a:ea typeface="Open Sans"/>
              <a:cs typeface="Open Sans"/>
              <a:sym typeface="Open Sans"/>
            </a:endParaRP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Hot Glue  </a:t>
            </a:r>
          </a:p>
          <a:p>
            <a:pPr marL="914400" lvl="1" indent="-292100" rtl="0">
              <a:lnSpc>
                <a:spcPct val="115000"/>
              </a:lnSpc>
              <a:spcBef>
                <a:spcPts val="0"/>
              </a:spcBef>
              <a:spcAft>
                <a:spcPts val="1600"/>
              </a:spcAft>
              <a:buClr>
                <a:schemeClr val="dk2"/>
              </a:buClr>
              <a:buSzPct val="100000"/>
              <a:buFont typeface="Open Sans"/>
            </a:pPr>
            <a:endParaRPr sz="1000">
              <a:solidFill>
                <a:schemeClr val="dk2"/>
              </a:solidFill>
              <a:latin typeface="Open Sans"/>
              <a:ea typeface="Open Sans"/>
              <a:cs typeface="Open Sans"/>
              <a:sym typeface="Open Sans"/>
            </a:endParaRPr>
          </a:p>
          <a:p>
            <a:pPr lvl="0">
              <a:spcBef>
                <a:spcPts val="0"/>
              </a:spcBef>
              <a:buNone/>
            </a:pP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Lauryn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Adele</a:t>
            </a:r>
          </a:p>
        </p:txBody>
      </p:sp>
    </p:spTree>
    <p:extLst>
      <p:ext uri="{BB962C8B-B14F-4D97-AF65-F5344CB8AC3E}">
        <p14:creationId xmlns:p14="http://schemas.microsoft.com/office/powerpoint/2010/main" val="168029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extLst>
      <p:ext uri="{BB962C8B-B14F-4D97-AF65-F5344CB8AC3E}">
        <p14:creationId xmlns:p14="http://schemas.microsoft.com/office/powerpoint/2010/main" val="103790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extLst>
      <p:ext uri="{BB962C8B-B14F-4D97-AF65-F5344CB8AC3E}">
        <p14:creationId xmlns:p14="http://schemas.microsoft.com/office/powerpoint/2010/main" val="98595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50000"/>
              </a:lnSpc>
              <a:spcBef>
                <a:spcPts val="0"/>
              </a:spcBef>
              <a:buNone/>
            </a:pPr>
            <a:r>
              <a:rPr lang="en" b="1"/>
              <a:t>Autumn</a:t>
            </a:r>
          </a:p>
          <a:p>
            <a:pPr marL="457200" lvl="0" indent="-228600" rtl="0">
              <a:lnSpc>
                <a:spcPct val="150000"/>
              </a:lnSpc>
              <a:spcBef>
                <a:spcPts val="0"/>
              </a:spcBef>
            </a:pPr>
            <a:r>
              <a:rPr lang="en" b="1"/>
              <a:t>Goal</a:t>
            </a:r>
            <a:r>
              <a:rPr lang="en"/>
              <a:t>: Currently, our task is to create a sunscreen package that withstands the 7 tests (these will be mentioned later) containing the safest and effective formulated sunscreen (created by yours truly), both at the lowest cost possible. </a:t>
            </a:r>
          </a:p>
          <a:p>
            <a:pPr marL="457200" lvl="0" indent="-298450" rtl="0">
              <a:lnSpc>
                <a:spcPct val="150000"/>
              </a:lnSpc>
              <a:spcBef>
                <a:spcPts val="0"/>
              </a:spcBef>
              <a:buSzPct val="100000"/>
              <a:buChar char="●"/>
            </a:pPr>
            <a:r>
              <a:rPr lang="en"/>
              <a:t>Max LD50</a:t>
            </a:r>
          </a:p>
          <a:p>
            <a:pPr marL="914400" lvl="1" indent="-298450" rtl="0">
              <a:lnSpc>
                <a:spcPct val="150000"/>
              </a:lnSpc>
              <a:spcBef>
                <a:spcPts val="0"/>
              </a:spcBef>
              <a:buSzPct val="100000"/>
              <a:buChar char="○"/>
            </a:pPr>
            <a:r>
              <a:rPr lang="en"/>
              <a:t>An LD50 is a standard measurement of harmful effects that prevent success and development of a substance that result from either a single exposure or multiple exposures in a short period of time. This measurement is measured in milligrams (mg) of chemical per kilogram (kg) of body weight. </a:t>
            </a:r>
          </a:p>
          <a:p>
            <a:pPr marL="914400" lvl="1" indent="-298450" rtl="0">
              <a:lnSpc>
                <a:spcPct val="150000"/>
              </a:lnSpc>
              <a:spcBef>
                <a:spcPts val="0"/>
              </a:spcBef>
              <a:buSzPct val="100000"/>
              <a:buChar char="○"/>
            </a:pPr>
            <a:r>
              <a:rPr lang="en"/>
              <a:t>It is important that we have multiple LD50 tests, so we can make sure we are able to use the maximum amount of our active ingredients, in order to provide the best protective sunscreen without harming anyone. </a:t>
            </a:r>
          </a:p>
          <a:p>
            <a:pPr marL="457200" lvl="0" indent="-298450" rtl="0">
              <a:lnSpc>
                <a:spcPct val="150000"/>
              </a:lnSpc>
              <a:spcBef>
                <a:spcPts val="0"/>
              </a:spcBef>
              <a:buSzPct val="100000"/>
              <a:buChar char="●"/>
            </a:pPr>
            <a:r>
              <a:rPr lang="en"/>
              <a:t>Max SPF</a:t>
            </a:r>
          </a:p>
          <a:p>
            <a:pPr marL="914400" lvl="1" indent="-298450" rtl="0">
              <a:lnSpc>
                <a:spcPct val="150000"/>
              </a:lnSpc>
              <a:spcBef>
                <a:spcPts val="0"/>
              </a:spcBef>
              <a:buSzPct val="91666"/>
              <a:buChar char="○"/>
            </a:pPr>
            <a:r>
              <a:rPr lang="en" sz="1200">
                <a:solidFill>
                  <a:srgbClr val="222222"/>
                </a:solidFill>
                <a:highlight>
                  <a:srgbClr val="FFFFFF"/>
                </a:highlight>
              </a:rPr>
              <a:t>SPF measures sunscreen protection from </a:t>
            </a:r>
            <a:r>
              <a:rPr lang="en" sz="1200" b="1">
                <a:solidFill>
                  <a:srgbClr val="222222"/>
                </a:solidFill>
                <a:highlight>
                  <a:srgbClr val="FFFFFF"/>
                </a:highlight>
              </a:rPr>
              <a:t>UVB rays</a:t>
            </a:r>
            <a:r>
              <a:rPr lang="en" sz="1200">
                <a:solidFill>
                  <a:srgbClr val="222222"/>
                </a:solidFill>
                <a:highlight>
                  <a:srgbClr val="FFFFFF"/>
                </a:highlight>
              </a:rPr>
              <a:t>, the kind that cause sunburn and contribute to skin cancer</a:t>
            </a:r>
          </a:p>
          <a:p>
            <a:pPr marL="457200" lvl="0" indent="-298450" rtl="0">
              <a:lnSpc>
                <a:spcPct val="150000"/>
              </a:lnSpc>
              <a:spcBef>
                <a:spcPts val="0"/>
              </a:spcBef>
              <a:buSzPct val="100000"/>
              <a:buChar char="●"/>
            </a:pPr>
            <a:r>
              <a:rPr lang="en"/>
              <a:t>Min Cost (packing and sunscreen)</a:t>
            </a:r>
          </a:p>
          <a:p>
            <a:pPr marL="914400" lvl="1" indent="-298450" rtl="0">
              <a:lnSpc>
                <a:spcPct val="150000"/>
              </a:lnSpc>
              <a:spcBef>
                <a:spcPts val="0"/>
              </a:spcBef>
              <a:buSzPct val="100000"/>
              <a:buChar char="○"/>
            </a:pPr>
            <a:r>
              <a:rPr lang="en"/>
              <a:t>Goal: (as mentioned earlier) create sunscreen and package with the least cost</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a:p>
            <a:pPr marL="457200" lvl="0" indent="-323850" rtl="0">
              <a:spcBef>
                <a:spcPts val="0"/>
              </a:spcBef>
              <a:spcAft>
                <a:spcPts val="1600"/>
              </a:spcAft>
              <a:buClr>
                <a:schemeClr val="dk2"/>
              </a:buClr>
              <a:buSzPct val="100000"/>
              <a:buFont typeface="Open Sans"/>
            </a:pPr>
            <a:r>
              <a:rPr lang="en" sz="1500">
                <a:solidFill>
                  <a:schemeClr val="dk2"/>
                </a:solidFill>
                <a:latin typeface="Open Sans"/>
                <a:ea typeface="Open Sans"/>
                <a:cs typeface="Open Sans"/>
                <a:sym typeface="Open Sans"/>
              </a:rPr>
              <a:t>Document containing important information on hazardous chemicals and the health and safety of them in an area. </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Identify</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Health and hazards</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Manage safely </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Emergency situations</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Dispose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Autumn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lan-chemical.com/dev/msdspdf/ETHYL%20CINNAMATE.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www.sciencelab.com/msds.php?msdsId=992636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latin typeface="Corsiva"/>
                <a:ea typeface="Corsiva"/>
                <a:cs typeface="Corsiva"/>
                <a:sym typeface="Corsiva"/>
              </a:rPr>
              <a:t>Stage Gate Evaluation</a:t>
            </a:r>
          </a:p>
        </p:txBody>
      </p:sp>
      <p:sp>
        <p:nvSpPr>
          <p:cNvPr id="67" name="Shape 67"/>
          <p:cNvSpPr txBox="1">
            <a:spLocks noGrp="1"/>
          </p:cNvSpPr>
          <p:nvPr>
            <p:ph type="subTitle" idx="1"/>
          </p:nvPr>
        </p:nvSpPr>
        <p:spPr>
          <a:xfrm>
            <a:off x="2127064" y="2613741"/>
            <a:ext cx="4890871" cy="1224611"/>
          </a:xfrm>
          <a:prstGeom prst="rect">
            <a:avLst/>
          </a:prstGeom>
        </p:spPr>
        <p:txBody>
          <a:bodyPr lIns="91425" tIns="91425" rIns="91425" bIns="91425" anchor="t" anchorCtr="0">
            <a:noAutofit/>
          </a:bodyPr>
          <a:lstStyle/>
          <a:p>
            <a:pPr lvl="0" rtl="0">
              <a:spcBef>
                <a:spcPts val="0"/>
              </a:spcBef>
              <a:buNone/>
            </a:pPr>
            <a:r>
              <a:rPr lang="en" dirty="0"/>
              <a:t>Autumn Johnson, Lauryn Norris, Mary Pate, Adele Spencer, </a:t>
            </a:r>
            <a:r>
              <a:rPr lang="en-US" dirty="0"/>
              <a:t>Mia Henry, Chris Robinson</a:t>
            </a: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a:t>Conclusions From LD50 </a:t>
            </a:r>
          </a:p>
        </p:txBody>
      </p:sp>
      <p:sp>
        <p:nvSpPr>
          <p:cNvPr id="122" name="Shape 12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Font typeface="Arial"/>
            </a:pPr>
            <a:r>
              <a:rPr lang="en" dirty="0">
                <a:latin typeface="Open Sans" panose="020B0604020202020204" charset="0"/>
                <a:ea typeface="Open Sans" panose="020B0604020202020204" charset="0"/>
                <a:cs typeface="Open Sans" panose="020B0604020202020204" charset="0"/>
                <a:sym typeface="Arial"/>
              </a:rPr>
              <a:t>Never reached LD50 → Decrease amount of chemicals and continue testing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66900" y="64025"/>
            <a:ext cx="8520600" cy="707400"/>
          </a:xfrm>
          <a:prstGeom prst="rect">
            <a:avLst/>
          </a:prstGeom>
        </p:spPr>
        <p:txBody>
          <a:bodyPr lIns="91425" tIns="91425" rIns="91425" bIns="91425" anchor="t" anchorCtr="0">
            <a:noAutofit/>
          </a:bodyPr>
          <a:lstStyle/>
          <a:p>
            <a:pPr lvl="0" algn="ctr">
              <a:spcBef>
                <a:spcPts val="0"/>
              </a:spcBef>
              <a:buNone/>
            </a:pPr>
            <a:r>
              <a:rPr lang="en"/>
              <a:t>Material Testing Data </a:t>
            </a:r>
          </a:p>
        </p:txBody>
      </p:sp>
      <p:graphicFrame>
        <p:nvGraphicFramePr>
          <p:cNvPr id="128" name="Shape 128"/>
          <p:cNvGraphicFramePr/>
          <p:nvPr>
            <p:extLst>
              <p:ext uri="{D42A27DB-BD31-4B8C-83A1-F6EECF244321}">
                <p14:modId xmlns:p14="http://schemas.microsoft.com/office/powerpoint/2010/main" val="2580203802"/>
              </p:ext>
            </p:extLst>
          </p:nvPr>
        </p:nvGraphicFramePr>
        <p:xfrm>
          <a:off x="166900" y="771425"/>
          <a:ext cx="8859503" cy="3934215"/>
        </p:xfrm>
        <a:graphic>
          <a:graphicData uri="http://schemas.openxmlformats.org/drawingml/2006/table">
            <a:tbl>
              <a:tblPr>
                <a:noFill/>
                <a:tableStyleId>{CD2FEC55-6A03-4DC7-A659-F88431973ACE}</a:tableStyleId>
              </a:tblPr>
              <a:tblGrid>
                <a:gridCol w="1346239">
                  <a:extLst>
                    <a:ext uri="{9D8B030D-6E8A-4147-A177-3AD203B41FA5}">
                      <a16:colId xmlns:a16="http://schemas.microsoft.com/office/drawing/2014/main" val="20000"/>
                    </a:ext>
                  </a:extLst>
                </a:gridCol>
                <a:gridCol w="868636">
                  <a:extLst>
                    <a:ext uri="{9D8B030D-6E8A-4147-A177-3AD203B41FA5}">
                      <a16:colId xmlns:a16="http://schemas.microsoft.com/office/drawing/2014/main" val="20001"/>
                    </a:ext>
                  </a:extLst>
                </a:gridCol>
                <a:gridCol w="1107438">
                  <a:extLst>
                    <a:ext uri="{9D8B030D-6E8A-4147-A177-3AD203B41FA5}">
                      <a16:colId xmlns:a16="http://schemas.microsoft.com/office/drawing/2014/main" val="20002"/>
                    </a:ext>
                  </a:extLst>
                </a:gridCol>
                <a:gridCol w="1107438">
                  <a:extLst>
                    <a:ext uri="{9D8B030D-6E8A-4147-A177-3AD203B41FA5}">
                      <a16:colId xmlns:a16="http://schemas.microsoft.com/office/drawing/2014/main" val="20003"/>
                    </a:ext>
                  </a:extLst>
                </a:gridCol>
                <a:gridCol w="1107438">
                  <a:extLst>
                    <a:ext uri="{9D8B030D-6E8A-4147-A177-3AD203B41FA5}">
                      <a16:colId xmlns:a16="http://schemas.microsoft.com/office/drawing/2014/main" val="20004"/>
                    </a:ext>
                  </a:extLst>
                </a:gridCol>
                <a:gridCol w="1107438">
                  <a:extLst>
                    <a:ext uri="{9D8B030D-6E8A-4147-A177-3AD203B41FA5}">
                      <a16:colId xmlns:a16="http://schemas.microsoft.com/office/drawing/2014/main" val="20005"/>
                    </a:ext>
                  </a:extLst>
                </a:gridCol>
                <a:gridCol w="1107438">
                  <a:extLst>
                    <a:ext uri="{9D8B030D-6E8A-4147-A177-3AD203B41FA5}">
                      <a16:colId xmlns:a16="http://schemas.microsoft.com/office/drawing/2014/main" val="20006"/>
                    </a:ext>
                  </a:extLst>
                </a:gridCol>
                <a:gridCol w="1107438">
                  <a:extLst>
                    <a:ext uri="{9D8B030D-6E8A-4147-A177-3AD203B41FA5}">
                      <a16:colId xmlns:a16="http://schemas.microsoft.com/office/drawing/2014/main" val="20007"/>
                    </a:ext>
                  </a:extLst>
                </a:gridCol>
              </a:tblGrid>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Material</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Shake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Weight</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Throw</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Water</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Heat</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1" i="0" dirty="0">
                          <a:solidFill>
                            <a:srgbClr val="000000"/>
                          </a:solidFill>
                          <a:latin typeface="Open Sans" panose="020B0604020202020204" charset="0"/>
                          <a:ea typeface="Open Sans" panose="020B0604020202020204" charset="0"/>
                          <a:cs typeface="Open Sans" panose="020B0604020202020204" charset="0"/>
                        </a:rPr>
                        <a:t>Overall Average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359300">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Newspaper</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Cardboard</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Plastic Bag</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359300">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Plastic Wrap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Foil</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Wax Paper</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6"/>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Duct Tape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7"/>
                  </a:ext>
                </a:extLst>
              </a:tr>
              <a:tr h="551175">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Masking Tape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87874246"/>
              </p:ext>
            </p:extLst>
          </p:nvPr>
        </p:nvGraphicFramePr>
        <p:xfrm>
          <a:off x="1548653" y="1382233"/>
          <a:ext cx="7477750" cy="3252090"/>
        </p:xfrm>
        <a:graphic>
          <a:graphicData uri="http://schemas.openxmlformats.org/drawingml/2006/table">
            <a:tbl>
              <a:tblPr firstRow="1" bandRow="1">
                <a:tableStyleId>{CD2FEC55-6A03-4DC7-A659-F88431973ACE}</a:tableStyleId>
              </a:tblPr>
              <a:tblGrid>
                <a:gridCol w="811777">
                  <a:extLst>
                    <a:ext uri="{9D8B030D-6E8A-4147-A177-3AD203B41FA5}">
                      <a16:colId xmlns:a16="http://schemas.microsoft.com/office/drawing/2014/main" val="3288082904"/>
                    </a:ext>
                  </a:extLst>
                </a:gridCol>
                <a:gridCol w="1158947">
                  <a:extLst>
                    <a:ext uri="{9D8B030D-6E8A-4147-A177-3AD203B41FA5}">
                      <a16:colId xmlns:a16="http://schemas.microsoft.com/office/drawing/2014/main" val="2506260383"/>
                    </a:ext>
                  </a:extLst>
                </a:gridCol>
                <a:gridCol w="1073888">
                  <a:extLst>
                    <a:ext uri="{9D8B030D-6E8A-4147-A177-3AD203B41FA5}">
                      <a16:colId xmlns:a16="http://schemas.microsoft.com/office/drawing/2014/main" val="2842030164"/>
                    </a:ext>
                  </a:extLst>
                </a:gridCol>
                <a:gridCol w="1116419">
                  <a:extLst>
                    <a:ext uri="{9D8B030D-6E8A-4147-A177-3AD203B41FA5}">
                      <a16:colId xmlns:a16="http://schemas.microsoft.com/office/drawing/2014/main" val="3663384967"/>
                    </a:ext>
                  </a:extLst>
                </a:gridCol>
                <a:gridCol w="1180219">
                  <a:extLst>
                    <a:ext uri="{9D8B030D-6E8A-4147-A177-3AD203B41FA5}">
                      <a16:colId xmlns:a16="http://schemas.microsoft.com/office/drawing/2014/main" val="1877199163"/>
                    </a:ext>
                  </a:extLst>
                </a:gridCol>
                <a:gridCol w="1068250">
                  <a:extLst>
                    <a:ext uri="{9D8B030D-6E8A-4147-A177-3AD203B41FA5}">
                      <a16:colId xmlns:a16="http://schemas.microsoft.com/office/drawing/2014/main" val="1518321791"/>
                    </a:ext>
                  </a:extLst>
                </a:gridCol>
                <a:gridCol w="1068250">
                  <a:extLst>
                    <a:ext uri="{9D8B030D-6E8A-4147-A177-3AD203B41FA5}">
                      <a16:colId xmlns:a16="http://schemas.microsoft.com/office/drawing/2014/main" val="1605753864"/>
                    </a:ext>
                  </a:extLst>
                </a:gridCol>
              </a:tblGrid>
              <a:tr h="408458">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2.58</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6385394"/>
                  </a:ext>
                </a:extLst>
              </a:tr>
              <a:tr h="405934">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1.75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2.46</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40035"/>
                  </a:ext>
                </a:extLst>
              </a:tr>
              <a:tr h="384568">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1062616"/>
                  </a:ext>
                </a:extLst>
              </a:tr>
              <a:tr h="370869">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2.42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6862120"/>
                  </a:ext>
                </a:extLst>
              </a:tr>
              <a:tr h="416356">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2.42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6268698"/>
                  </a:ext>
                </a:extLst>
              </a:tr>
              <a:tr h="416356">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2.58</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198005"/>
                  </a:ext>
                </a:extLst>
              </a:tr>
              <a:tr h="370869">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2.92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9023425"/>
                  </a:ext>
                </a:extLst>
              </a:tr>
              <a:tr h="416356">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dirty="0">
                          <a:solidFill>
                            <a:srgbClr val="000000"/>
                          </a:solidFill>
                          <a:latin typeface="Open Sans" panose="020B0604020202020204" charset="0"/>
                          <a:ea typeface="Open Sans" panose="020B0604020202020204" charset="0"/>
                          <a:cs typeface="Open Sans" panose="020B0604020202020204" charset="0"/>
                        </a:rPr>
                        <a:t>2.25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78253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159250"/>
            <a:ext cx="8520600" cy="707400"/>
          </a:xfrm>
          <a:prstGeom prst="rect">
            <a:avLst/>
          </a:prstGeom>
        </p:spPr>
        <p:txBody>
          <a:bodyPr lIns="91425" tIns="91425" rIns="91425" bIns="91425" anchor="t" anchorCtr="0">
            <a:noAutofit/>
          </a:bodyPr>
          <a:lstStyle/>
          <a:p>
            <a:pPr lvl="0" algn="ctr">
              <a:spcBef>
                <a:spcPts val="0"/>
              </a:spcBef>
              <a:buNone/>
            </a:pPr>
            <a:r>
              <a:rPr lang="en" dirty="0"/>
              <a:t>Package #1</a:t>
            </a:r>
          </a:p>
        </p:txBody>
      </p:sp>
      <p:pic>
        <p:nvPicPr>
          <p:cNvPr id="134" name="Shape 134" descr="IMG_2019.JPG"/>
          <p:cNvPicPr preferRelativeResize="0"/>
          <p:nvPr/>
        </p:nvPicPr>
        <p:blipFill rotWithShape="1">
          <a:blip r:embed="rId3">
            <a:alphaModFix/>
          </a:blip>
          <a:srcRect l="10583" t="14848" r="18241" b="26760"/>
          <a:stretch/>
        </p:blipFill>
        <p:spPr>
          <a:xfrm>
            <a:off x="740675" y="929125"/>
            <a:ext cx="2902650" cy="1913552"/>
          </a:xfrm>
          <a:prstGeom prst="rect">
            <a:avLst/>
          </a:prstGeom>
          <a:noFill/>
          <a:ln>
            <a:noFill/>
          </a:ln>
        </p:spPr>
      </p:pic>
      <p:pic>
        <p:nvPicPr>
          <p:cNvPr id="135" name="Shape 135" descr="IMG_2021.JPG"/>
          <p:cNvPicPr preferRelativeResize="0"/>
          <p:nvPr/>
        </p:nvPicPr>
        <p:blipFill rotWithShape="1">
          <a:blip r:embed="rId4">
            <a:alphaModFix/>
          </a:blip>
          <a:srcRect l="4736" t="11615" r="16721" b="35396"/>
          <a:stretch/>
        </p:blipFill>
        <p:spPr>
          <a:xfrm>
            <a:off x="5589500" y="2905125"/>
            <a:ext cx="3363046" cy="2056424"/>
          </a:xfrm>
          <a:prstGeom prst="rect">
            <a:avLst/>
          </a:prstGeom>
          <a:noFill/>
          <a:ln>
            <a:noFill/>
          </a:ln>
        </p:spPr>
      </p:pic>
      <p:pic>
        <p:nvPicPr>
          <p:cNvPr id="136" name="Shape 136" descr="IMG_2011.JPG"/>
          <p:cNvPicPr preferRelativeResize="0"/>
          <p:nvPr/>
        </p:nvPicPr>
        <p:blipFill rotWithShape="1">
          <a:blip r:embed="rId5">
            <a:alphaModFix/>
          </a:blip>
          <a:srcRect l="23381" t="17760" r="29008" b="16605"/>
          <a:stretch/>
        </p:blipFill>
        <p:spPr>
          <a:xfrm>
            <a:off x="214325" y="2905124"/>
            <a:ext cx="2167777" cy="2056424"/>
          </a:xfrm>
          <a:prstGeom prst="rect">
            <a:avLst/>
          </a:prstGeom>
          <a:noFill/>
          <a:ln>
            <a:noFill/>
          </a:ln>
        </p:spPr>
      </p:pic>
      <p:pic>
        <p:nvPicPr>
          <p:cNvPr id="137" name="Shape 137" descr="IMG_2015.JPG"/>
          <p:cNvPicPr preferRelativeResize="0"/>
          <p:nvPr/>
        </p:nvPicPr>
        <p:blipFill rotWithShape="1">
          <a:blip r:embed="rId6">
            <a:alphaModFix/>
          </a:blip>
          <a:srcRect l="25221" t="14290" r="12947" b="33628"/>
          <a:stretch/>
        </p:blipFill>
        <p:spPr>
          <a:xfrm>
            <a:off x="4286250" y="929112"/>
            <a:ext cx="3029098" cy="1913552"/>
          </a:xfrm>
          <a:prstGeom prst="rect">
            <a:avLst/>
          </a:prstGeom>
          <a:noFill/>
          <a:ln>
            <a:noFill/>
          </a:ln>
        </p:spPr>
      </p:pic>
      <p:pic>
        <p:nvPicPr>
          <p:cNvPr id="138" name="Shape 138" descr="IMG_2010.JPG"/>
          <p:cNvPicPr preferRelativeResize="0"/>
          <p:nvPr/>
        </p:nvPicPr>
        <p:blipFill rotWithShape="1">
          <a:blip r:embed="rId7">
            <a:alphaModFix/>
          </a:blip>
          <a:srcRect l="12339" t="36109" r="27758" b="21760"/>
          <a:stretch/>
        </p:blipFill>
        <p:spPr>
          <a:xfrm>
            <a:off x="2965574" y="2905124"/>
            <a:ext cx="2040450" cy="2056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a:t>Package #2</a:t>
            </a:r>
          </a:p>
        </p:txBody>
      </p:sp>
      <p:pic>
        <p:nvPicPr>
          <p:cNvPr id="3" name="Picture 2"/>
          <p:cNvPicPr>
            <a:picLocks noChangeAspect="1"/>
          </p:cNvPicPr>
          <p:nvPr/>
        </p:nvPicPr>
        <p:blipFill rotWithShape="1">
          <a:blip r:embed="rId3"/>
          <a:srcRect l="27829" t="22405" r="29690" b="10078"/>
          <a:stretch/>
        </p:blipFill>
        <p:spPr>
          <a:xfrm>
            <a:off x="4017095" y="1466310"/>
            <a:ext cx="2698467" cy="3216628"/>
          </a:xfrm>
          <a:prstGeom prst="rect">
            <a:avLst/>
          </a:prstGeom>
        </p:spPr>
      </p:pic>
      <p:pic>
        <p:nvPicPr>
          <p:cNvPr id="5" name="Picture 4"/>
          <p:cNvPicPr>
            <a:picLocks noChangeAspect="1"/>
          </p:cNvPicPr>
          <p:nvPr/>
        </p:nvPicPr>
        <p:blipFill rotWithShape="1">
          <a:blip r:embed="rId4"/>
          <a:srcRect l="23540" t="25013" r="15271" b="28062"/>
          <a:stretch/>
        </p:blipFill>
        <p:spPr>
          <a:xfrm>
            <a:off x="610731" y="445025"/>
            <a:ext cx="1736527" cy="1775637"/>
          </a:xfrm>
          <a:prstGeom prst="rect">
            <a:avLst/>
          </a:prstGeom>
        </p:spPr>
      </p:pic>
      <p:pic>
        <p:nvPicPr>
          <p:cNvPr id="7" name="Picture 6"/>
          <p:cNvPicPr>
            <a:picLocks noChangeAspect="1"/>
          </p:cNvPicPr>
          <p:nvPr/>
        </p:nvPicPr>
        <p:blipFill rotWithShape="1">
          <a:blip r:embed="rId5"/>
          <a:srcRect l="16667" t="26046" r="16667" b="13798"/>
          <a:stretch/>
        </p:blipFill>
        <p:spPr>
          <a:xfrm>
            <a:off x="180638" y="2401275"/>
            <a:ext cx="3730380" cy="2524513"/>
          </a:xfrm>
          <a:prstGeom prst="rect">
            <a:avLst/>
          </a:prstGeom>
        </p:spPr>
      </p:pic>
      <p:pic>
        <p:nvPicPr>
          <p:cNvPr id="9" name="Picture 8"/>
          <p:cNvPicPr>
            <a:picLocks noChangeAspect="1"/>
          </p:cNvPicPr>
          <p:nvPr/>
        </p:nvPicPr>
        <p:blipFill rotWithShape="1">
          <a:blip r:embed="rId6"/>
          <a:srcRect l="18372" t="31008" r="13256" b="19793"/>
          <a:stretch/>
        </p:blipFill>
        <p:spPr>
          <a:xfrm rot="5400000">
            <a:off x="6200459" y="1585564"/>
            <a:ext cx="3418680" cy="18450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dirty="0"/>
              <a:t>Package #2 Testing Data </a:t>
            </a:r>
          </a:p>
        </p:txBody>
      </p:sp>
      <p:graphicFrame>
        <p:nvGraphicFramePr>
          <p:cNvPr id="159" name="Shape 159"/>
          <p:cNvGraphicFramePr/>
          <p:nvPr>
            <p:extLst>
              <p:ext uri="{D42A27DB-BD31-4B8C-83A1-F6EECF244321}">
                <p14:modId xmlns:p14="http://schemas.microsoft.com/office/powerpoint/2010/main" val="1087054834"/>
              </p:ext>
            </p:extLst>
          </p:nvPr>
        </p:nvGraphicFramePr>
        <p:xfrm>
          <a:off x="1094350" y="4219475"/>
          <a:ext cx="6980025" cy="396210"/>
        </p:xfrm>
        <a:graphic>
          <a:graphicData uri="http://schemas.openxmlformats.org/drawingml/2006/table">
            <a:tbl>
              <a:tblPr>
                <a:noFill/>
                <a:tableStyleId>{CD2FEC55-6A03-4DC7-A659-F88431973ACE}</a:tableStyleId>
              </a:tblPr>
              <a:tblGrid>
                <a:gridCol w="6980025">
                  <a:extLst>
                    <a:ext uri="{9D8B030D-6E8A-4147-A177-3AD203B41FA5}">
                      <a16:colId xmlns:a16="http://schemas.microsoft.com/office/drawing/2014/main" val="20000"/>
                    </a:ext>
                  </a:extLst>
                </a:gridCol>
              </a:tblGrid>
              <a:tr h="381000">
                <a:tc>
                  <a:txBody>
                    <a:bodyPr/>
                    <a:lstStyle/>
                    <a:p>
                      <a:pPr lv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N/A* - Not </a:t>
                      </a:r>
                      <a:r>
                        <a:rPr lang="en-US" b="0" i="0" dirty="0">
                          <a:solidFill>
                            <a:srgbClr val="000000"/>
                          </a:solidFill>
                          <a:latin typeface="Open Sans" panose="020B0604020202020204" charset="0"/>
                          <a:ea typeface="Open Sans" panose="020B0604020202020204" charset="0"/>
                          <a:cs typeface="Open Sans" panose="020B0604020202020204" charset="0"/>
                        </a:rPr>
                        <a:t>available because for heat test only 1 trial was necessary</a:t>
                      </a: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60" name="Shape 160"/>
          <p:cNvGraphicFramePr/>
          <p:nvPr>
            <p:extLst>
              <p:ext uri="{D42A27DB-BD31-4B8C-83A1-F6EECF244321}">
                <p14:modId xmlns:p14="http://schemas.microsoft.com/office/powerpoint/2010/main" val="848191910"/>
              </p:ext>
            </p:extLst>
          </p:nvPr>
        </p:nvGraphicFramePr>
        <p:xfrm>
          <a:off x="1089937" y="1200787"/>
          <a:ext cx="6964125" cy="2511764"/>
        </p:xfrm>
        <a:graphic>
          <a:graphicData uri="http://schemas.openxmlformats.org/drawingml/2006/table">
            <a:tbl>
              <a:tblPr>
                <a:noFill/>
                <a:tableStyleId>{D46E9C85-9CEF-46C6-BFD0-F38348AD3F07}</a:tableStyleId>
              </a:tblPr>
              <a:tblGrid>
                <a:gridCol w="1240175">
                  <a:extLst>
                    <a:ext uri="{9D8B030D-6E8A-4147-A177-3AD203B41FA5}">
                      <a16:colId xmlns:a16="http://schemas.microsoft.com/office/drawing/2014/main" val="20000"/>
                    </a:ext>
                  </a:extLst>
                </a:gridCol>
                <a:gridCol w="844950">
                  <a:extLst>
                    <a:ext uri="{9D8B030D-6E8A-4147-A177-3AD203B41FA5}">
                      <a16:colId xmlns:a16="http://schemas.microsoft.com/office/drawing/2014/main" val="20001"/>
                    </a:ext>
                  </a:extLst>
                </a:gridCol>
                <a:gridCol w="1008500">
                  <a:extLst>
                    <a:ext uri="{9D8B030D-6E8A-4147-A177-3AD203B41FA5}">
                      <a16:colId xmlns:a16="http://schemas.microsoft.com/office/drawing/2014/main" val="20002"/>
                    </a:ext>
                  </a:extLst>
                </a:gridCol>
                <a:gridCol w="1076650">
                  <a:extLst>
                    <a:ext uri="{9D8B030D-6E8A-4147-A177-3AD203B41FA5}">
                      <a16:colId xmlns:a16="http://schemas.microsoft.com/office/drawing/2014/main" val="20003"/>
                    </a:ext>
                  </a:extLst>
                </a:gridCol>
                <a:gridCol w="994875">
                  <a:extLst>
                    <a:ext uri="{9D8B030D-6E8A-4147-A177-3AD203B41FA5}">
                      <a16:colId xmlns:a16="http://schemas.microsoft.com/office/drawing/2014/main" val="20004"/>
                    </a:ext>
                  </a:extLst>
                </a:gridCol>
                <a:gridCol w="967625">
                  <a:extLst>
                    <a:ext uri="{9D8B030D-6E8A-4147-A177-3AD203B41FA5}">
                      <a16:colId xmlns:a16="http://schemas.microsoft.com/office/drawing/2014/main" val="20005"/>
                    </a:ext>
                  </a:extLst>
                </a:gridCol>
                <a:gridCol w="831350">
                  <a:extLst>
                    <a:ext uri="{9D8B030D-6E8A-4147-A177-3AD203B41FA5}">
                      <a16:colId xmlns:a16="http://schemas.microsoft.com/office/drawing/2014/main" val="20006"/>
                    </a:ext>
                  </a:extLst>
                </a:gridCol>
              </a:tblGrid>
              <a:tr h="394097">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Trial</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Drop</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Shake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Weight</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Throw</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Water</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Heat</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518975">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518975">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2</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2.7</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518975">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2.8</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2.7</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2.5</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518975">
                <a:tc>
                  <a:txBody>
                    <a:bodyPr/>
                    <a:lstStyle/>
                    <a:p>
                      <a:pPr lvl="0" rtl="0">
                        <a:lnSpc>
                          <a:spcPct val="115000"/>
                        </a:lnSpc>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Average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2.9</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2.9</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2.73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Modifications</a:t>
            </a:r>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a:t>Add more wax paper around the cylinder and apply more glue to make it more water resistant</a:t>
            </a:r>
          </a:p>
          <a:p>
            <a:pPr marL="285750" indent="-285750">
              <a:buFont typeface="Arial" panose="020B0604020202020204" pitchFamily="34" charset="0"/>
              <a:buChar char="•"/>
            </a:pPr>
            <a:r>
              <a:rPr lang="en-US" dirty="0"/>
              <a:t>More glue around the base</a:t>
            </a:r>
          </a:p>
        </p:txBody>
      </p:sp>
    </p:spTree>
    <p:extLst>
      <p:ext uri="{BB962C8B-B14F-4D97-AF65-F5344CB8AC3E}">
        <p14:creationId xmlns:p14="http://schemas.microsoft.com/office/powerpoint/2010/main" val="349353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dirty="0"/>
              <a:t>Creation Process and Dimensions of Package #3</a:t>
            </a:r>
          </a:p>
        </p:txBody>
      </p:sp>
      <p:sp>
        <p:nvSpPr>
          <p:cNvPr id="187" name="Shape 187"/>
          <p:cNvSpPr txBox="1">
            <a:spLocks noGrp="1"/>
          </p:cNvSpPr>
          <p:nvPr>
            <p:ph type="body" idx="1"/>
          </p:nvPr>
        </p:nvSpPr>
        <p:spPr>
          <a:xfrm>
            <a:off x="311700" y="1266324"/>
            <a:ext cx="4803300" cy="3646601"/>
          </a:xfrm>
          <a:prstGeom prst="rect">
            <a:avLst/>
          </a:prstGeom>
        </p:spPr>
        <p:txBody>
          <a:bodyPr lIns="91425" tIns="91425" rIns="91425" bIns="91425" anchor="t" anchorCtr="0">
            <a:noAutofit/>
          </a:bodyPr>
          <a:lstStyle/>
          <a:p>
            <a:pPr marL="457200" lvl="0" indent="-228600" rtl="0">
              <a:spcBef>
                <a:spcPts val="0"/>
              </a:spcBef>
              <a:buFont typeface="Arial"/>
              <a:buAutoNum type="arabicPeriod"/>
            </a:pPr>
            <a:r>
              <a:rPr lang="en" sz="1600" dirty="0">
                <a:latin typeface="Open Sans" panose="020B0604020202020204" charset="0"/>
                <a:ea typeface="Open Sans" panose="020B0604020202020204" charset="0"/>
                <a:cs typeface="Open Sans" panose="020B0604020202020204" charset="0"/>
                <a:sym typeface="Arial"/>
              </a:rPr>
              <a:t>Two cylinders that fit snugly together from cardboard</a:t>
            </a:r>
          </a:p>
          <a:p>
            <a:pPr marL="457200" lvl="0" indent="-228600" rtl="0">
              <a:spcBef>
                <a:spcPts val="0"/>
              </a:spcBef>
              <a:buFont typeface="Arial"/>
              <a:buAutoNum type="arabicPeriod"/>
            </a:pPr>
            <a:r>
              <a:rPr lang="en" sz="1600" dirty="0">
                <a:latin typeface="Open Sans" panose="020B0604020202020204" charset="0"/>
                <a:ea typeface="Open Sans" panose="020B0604020202020204" charset="0"/>
                <a:cs typeface="Open Sans" panose="020B0604020202020204" charset="0"/>
                <a:sym typeface="Arial"/>
              </a:rPr>
              <a:t>Coated inside of cylinders with plastic bag</a:t>
            </a:r>
            <a:r>
              <a:rPr lang="en-US" sz="1600" dirty="0" err="1">
                <a:latin typeface="Open Sans" panose="020B0604020202020204" charset="0"/>
                <a:ea typeface="Open Sans" panose="020B0604020202020204" charset="0"/>
                <a:cs typeface="Open Sans" panose="020B0604020202020204" charset="0"/>
                <a:sym typeface="Arial"/>
              </a:rPr>
              <a:t>gie</a:t>
            </a:r>
            <a:r>
              <a:rPr lang="en" sz="1600" dirty="0">
                <a:latin typeface="Open Sans" panose="020B0604020202020204" charset="0"/>
                <a:ea typeface="Open Sans" panose="020B0604020202020204" charset="0"/>
                <a:cs typeface="Open Sans" panose="020B0604020202020204" charset="0"/>
                <a:sym typeface="Arial"/>
              </a:rPr>
              <a:t> and outside of cylinders with wax paper</a:t>
            </a:r>
          </a:p>
          <a:p>
            <a:pPr marL="457200" lvl="0" indent="-228600" rtl="0">
              <a:spcBef>
                <a:spcPts val="0"/>
              </a:spcBef>
              <a:buFont typeface="Arial"/>
              <a:buAutoNum type="arabicPeriod"/>
            </a:pPr>
            <a:r>
              <a:rPr lang="en" sz="1600" dirty="0">
                <a:latin typeface="Open Sans" panose="020B0604020202020204" charset="0"/>
                <a:ea typeface="Open Sans" panose="020B0604020202020204" charset="0"/>
                <a:cs typeface="Open Sans" panose="020B0604020202020204" charset="0"/>
                <a:sym typeface="Arial"/>
              </a:rPr>
              <a:t>Two supporting circles (top &amp; base)</a:t>
            </a:r>
          </a:p>
          <a:p>
            <a:pPr marL="457200" lvl="0" indent="-228600" rtl="0">
              <a:spcBef>
                <a:spcPts val="0"/>
              </a:spcBef>
              <a:buFont typeface="Arial"/>
              <a:buAutoNum type="arabicPeriod"/>
            </a:pPr>
            <a:r>
              <a:rPr lang="en" sz="1600" dirty="0">
                <a:latin typeface="Open Sans" panose="020B0604020202020204" charset="0"/>
                <a:ea typeface="Open Sans" panose="020B0604020202020204" charset="0"/>
                <a:cs typeface="Open Sans" panose="020B0604020202020204" charset="0"/>
                <a:sym typeface="Arial"/>
              </a:rPr>
              <a:t>Coated inside of circles with plastic baggie and outside with wax paper</a:t>
            </a:r>
          </a:p>
          <a:p>
            <a:pPr marL="457200" lvl="0" indent="-228600" rtl="0">
              <a:spcBef>
                <a:spcPts val="0"/>
              </a:spcBef>
              <a:buFont typeface="Arial"/>
              <a:buAutoNum type="arabicPeriod"/>
            </a:pPr>
            <a:r>
              <a:rPr lang="en" sz="1600" dirty="0">
                <a:latin typeface="Open Sans" panose="020B0604020202020204" charset="0"/>
                <a:ea typeface="Open Sans" panose="020B0604020202020204" charset="0"/>
                <a:cs typeface="Open Sans" panose="020B0604020202020204" charset="0"/>
                <a:sym typeface="Arial"/>
              </a:rPr>
              <a:t>Insulated any cracks or openings with hot glue</a:t>
            </a:r>
          </a:p>
          <a:p>
            <a:pPr lvl="0" rtl="0">
              <a:spcBef>
                <a:spcPts val="0"/>
              </a:spcBef>
              <a:buNone/>
            </a:pPr>
            <a:endParaRPr dirty="0">
              <a:latin typeface="Arial"/>
              <a:ea typeface="Arial"/>
              <a:cs typeface="Arial"/>
              <a:sym typeface="Arial"/>
            </a:endParaRPr>
          </a:p>
        </p:txBody>
      </p:sp>
      <p:pic>
        <p:nvPicPr>
          <p:cNvPr id="188" name="Shape 188"/>
          <p:cNvPicPr preferRelativeResize="0"/>
          <p:nvPr/>
        </p:nvPicPr>
        <p:blipFill>
          <a:blip r:embed="rId3">
            <a:alphaModFix/>
          </a:blip>
          <a:stretch>
            <a:fillRect/>
          </a:stretch>
        </p:blipFill>
        <p:spPr>
          <a:xfrm>
            <a:off x="4851055" y="1696550"/>
            <a:ext cx="3981245" cy="3216375"/>
          </a:xfrm>
          <a:prstGeom prst="rect">
            <a:avLst/>
          </a:prstGeom>
          <a:noFill/>
          <a:ln>
            <a:noFill/>
          </a:ln>
        </p:spPr>
      </p:pic>
    </p:spTree>
    <p:extLst>
      <p:ext uri="{BB962C8B-B14F-4D97-AF65-F5344CB8AC3E}">
        <p14:creationId xmlns:p14="http://schemas.microsoft.com/office/powerpoint/2010/main" val="256974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dirty="0"/>
              <a:t>Cost of Package #3</a:t>
            </a:r>
          </a:p>
        </p:txBody>
      </p:sp>
      <p:graphicFrame>
        <p:nvGraphicFramePr>
          <p:cNvPr id="194" name="Shape 194"/>
          <p:cNvGraphicFramePr/>
          <p:nvPr>
            <p:extLst/>
          </p:nvPr>
        </p:nvGraphicFramePr>
        <p:xfrm>
          <a:off x="779012" y="1365925"/>
          <a:ext cx="6112050" cy="2407800"/>
        </p:xfrm>
        <a:graphic>
          <a:graphicData uri="http://schemas.openxmlformats.org/drawingml/2006/table">
            <a:tbl>
              <a:tblPr>
                <a:noFill/>
                <a:tableStyleId>{CD2FEC55-6A03-4DC7-A659-F88431973ACE}</a:tableStyleId>
              </a:tblPr>
              <a:tblGrid>
                <a:gridCol w="2265575">
                  <a:extLst>
                    <a:ext uri="{9D8B030D-6E8A-4147-A177-3AD203B41FA5}">
                      <a16:colId xmlns:a16="http://schemas.microsoft.com/office/drawing/2014/main" val="20000"/>
                    </a:ext>
                  </a:extLst>
                </a:gridCol>
                <a:gridCol w="1916775">
                  <a:extLst>
                    <a:ext uri="{9D8B030D-6E8A-4147-A177-3AD203B41FA5}">
                      <a16:colId xmlns:a16="http://schemas.microsoft.com/office/drawing/2014/main" val="20001"/>
                    </a:ext>
                  </a:extLst>
                </a:gridCol>
                <a:gridCol w="1929700">
                  <a:extLst>
                    <a:ext uri="{9D8B030D-6E8A-4147-A177-3AD203B41FA5}">
                      <a16:colId xmlns:a16="http://schemas.microsoft.com/office/drawing/2014/main" val="20002"/>
                    </a:ext>
                  </a:extLst>
                </a:gridCol>
              </a:tblGrid>
              <a:tr h="609570">
                <a:tc>
                  <a:txBody>
                    <a:bodyPr/>
                    <a:lstStyle/>
                    <a:p>
                      <a:pPr lvl="0" rtl="0">
                        <a:spcBef>
                          <a:spcPts val="0"/>
                        </a:spcBef>
                        <a:buNone/>
                      </a:pPr>
                      <a:r>
                        <a:rPr lang="en" b="1" i="0" dirty="0">
                          <a:solidFill>
                            <a:srgbClr val="000000"/>
                          </a:solidFill>
                          <a:latin typeface="Open Sans" panose="020B0604020202020204" charset="0"/>
                          <a:ea typeface="Open Sans" panose="020B0604020202020204" charset="0"/>
                          <a:cs typeface="Open Sans" panose="020B0604020202020204" charset="0"/>
                        </a:rPr>
                        <a:t>Materials </a:t>
                      </a:r>
                    </a:p>
                  </a:txBody>
                  <a:tcPr marL="91425" marR="91425" marT="91425" marB="91425"/>
                </a:tc>
                <a:tc>
                  <a:txBody>
                    <a:bodyPr/>
                    <a:lstStyle/>
                    <a:p>
                      <a:pPr lvl="0" rtl="0">
                        <a:spcBef>
                          <a:spcPts val="0"/>
                        </a:spcBef>
                        <a:buNone/>
                      </a:pPr>
                      <a:r>
                        <a:rPr lang="en" b="1" i="0">
                          <a:solidFill>
                            <a:srgbClr val="000000"/>
                          </a:solidFill>
                          <a:latin typeface="Open Sans" panose="020B0604020202020204" charset="0"/>
                          <a:ea typeface="Open Sans" panose="020B0604020202020204" charset="0"/>
                          <a:cs typeface="Open Sans" panose="020B0604020202020204" charset="0"/>
                        </a:rPr>
                        <a:t>Cost per specific material </a:t>
                      </a:r>
                    </a:p>
                  </a:txBody>
                  <a:tcPr marL="91425" marR="91425" marT="91425" marB="91425"/>
                </a:tc>
                <a:tc>
                  <a:txBody>
                    <a:bodyPr/>
                    <a:lstStyle/>
                    <a:p>
                      <a:pPr lvl="0" rtl="0">
                        <a:spcBef>
                          <a:spcPts val="0"/>
                        </a:spcBef>
                        <a:buNone/>
                      </a:pPr>
                      <a:r>
                        <a:rPr lang="en" b="1" i="0" dirty="0">
                          <a:solidFill>
                            <a:srgbClr val="000000"/>
                          </a:solidFill>
                          <a:latin typeface="Open Sans" panose="020B0604020202020204" charset="0"/>
                          <a:ea typeface="Open Sans" panose="020B0604020202020204" charset="0"/>
                          <a:cs typeface="Open Sans" panose="020B0604020202020204" charset="0"/>
                        </a:rPr>
                        <a:t>Amount of specific material </a:t>
                      </a:r>
                    </a:p>
                  </a:txBody>
                  <a:tcPr marL="91425" marR="91425" marT="91425" marB="91425"/>
                </a:tc>
                <a:extLst>
                  <a:ext uri="{0D108BD9-81ED-4DB2-BD59-A6C34878D82A}">
                    <a16:rowId xmlns:a16="http://schemas.microsoft.com/office/drawing/2014/main" val="10000"/>
                  </a:ext>
                </a:extLst>
              </a:tr>
              <a:tr h="39621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Cardboard Square</a:t>
                      </a:r>
                    </a:p>
                  </a:txBody>
                  <a:tcPr marL="91425" marR="91425" marT="91425" marB="91425"/>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$1.00 </a:t>
                      </a:r>
                    </a:p>
                  </a:txBody>
                  <a:tcPr marL="91425" marR="91425" marT="91425" marB="91425"/>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 square</a:t>
                      </a:r>
                    </a:p>
                  </a:txBody>
                  <a:tcPr marL="91425" marR="91425" marT="91425" marB="91425"/>
                </a:tc>
                <a:extLst>
                  <a:ext uri="{0D108BD9-81ED-4DB2-BD59-A6C34878D82A}">
                    <a16:rowId xmlns:a16="http://schemas.microsoft.com/office/drawing/2014/main" val="10001"/>
                  </a:ext>
                </a:extLst>
              </a:tr>
              <a:tr h="396210">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Plastic Bag</a:t>
                      </a:r>
                      <a:r>
                        <a:rPr lang="en-US" b="0" i="0" dirty="0" err="1">
                          <a:solidFill>
                            <a:srgbClr val="000000"/>
                          </a:solidFill>
                          <a:latin typeface="Open Sans" panose="020B0604020202020204" charset="0"/>
                          <a:ea typeface="Open Sans" panose="020B0604020202020204" charset="0"/>
                          <a:cs typeface="Open Sans" panose="020B0604020202020204" charset="0"/>
                        </a:rPr>
                        <a:t>gie</a:t>
                      </a: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$0.25</a:t>
                      </a:r>
                    </a:p>
                  </a:txBody>
                  <a:tcPr marL="91425" marR="91425" marT="91425" marB="91425"/>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1 bag</a:t>
                      </a:r>
                    </a:p>
                  </a:txBody>
                  <a:tcPr marL="91425" marR="91425" marT="91425" marB="91425"/>
                </a:tc>
                <a:extLst>
                  <a:ext uri="{0D108BD9-81ED-4DB2-BD59-A6C34878D82A}">
                    <a16:rowId xmlns:a16="http://schemas.microsoft.com/office/drawing/2014/main" val="10002"/>
                  </a:ext>
                </a:extLst>
              </a:tr>
              <a:tr h="100581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Wax Paper (30 x 15 cm)</a:t>
                      </a:r>
                    </a:p>
                  </a:txBody>
                  <a:tcPr marL="91425" marR="91425" marT="91425" marB="91425"/>
                </a:tc>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$0.50</a:t>
                      </a:r>
                    </a:p>
                  </a:txBody>
                  <a:tcPr marL="91425" marR="91425" marT="91425" marB="91425"/>
                </a:tc>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1 piece</a:t>
                      </a: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95" name="Shape 195"/>
          <p:cNvGraphicFramePr/>
          <p:nvPr>
            <p:extLst/>
          </p:nvPr>
        </p:nvGraphicFramePr>
        <p:xfrm>
          <a:off x="1710200" y="4057050"/>
          <a:ext cx="5738800" cy="396210"/>
        </p:xfrm>
        <a:graphic>
          <a:graphicData uri="http://schemas.openxmlformats.org/drawingml/2006/table">
            <a:tbl>
              <a:tblPr>
                <a:noFill/>
                <a:tableStyleId>{CD2FEC55-6A03-4DC7-A659-F88431973ACE}</a:tableStyleId>
              </a:tblPr>
              <a:tblGrid>
                <a:gridCol w="5738800">
                  <a:extLst>
                    <a:ext uri="{9D8B030D-6E8A-4147-A177-3AD203B41FA5}">
                      <a16:colId xmlns:a16="http://schemas.microsoft.com/office/drawing/2014/main" val="20000"/>
                    </a:ext>
                  </a:extLst>
                </a:gridCol>
              </a:tblGrid>
              <a:tr h="291200">
                <a:tc>
                  <a:txBody>
                    <a:bodyPr/>
                    <a:lstStyle/>
                    <a:p>
                      <a:pPr lv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Maximum cost with hot glue = $3 - No restriction on hot glue*</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nvPr>
        </p:nvGraphicFramePr>
        <p:xfrm>
          <a:off x="6891062" y="1365925"/>
          <a:ext cx="1664000" cy="2407800"/>
        </p:xfrm>
        <a:graphic>
          <a:graphicData uri="http://schemas.openxmlformats.org/drawingml/2006/table">
            <a:tbl>
              <a:tblPr>
                <a:noFill/>
                <a:tableStyleId>{CD2FEC55-6A03-4DC7-A659-F88431973ACE}</a:tableStyleId>
              </a:tblPr>
              <a:tblGrid>
                <a:gridCol w="1664000">
                  <a:extLst>
                    <a:ext uri="{9D8B030D-6E8A-4147-A177-3AD203B41FA5}">
                      <a16:colId xmlns:a16="http://schemas.microsoft.com/office/drawing/2014/main" val="466341200"/>
                    </a:ext>
                  </a:extLst>
                </a:gridCol>
              </a:tblGrid>
              <a:tr h="609570">
                <a:tc>
                  <a:txBody>
                    <a:bodyPr/>
                    <a:lstStyle/>
                    <a:p>
                      <a:pPr lvl="0" rtl="0">
                        <a:spcBef>
                          <a:spcPts val="0"/>
                        </a:spcBef>
                        <a:buNone/>
                      </a:pPr>
                      <a:endParaRPr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2999196026"/>
                  </a:ext>
                </a:extLst>
              </a:tr>
              <a:tr h="396210">
                <a:tc>
                  <a:txBody>
                    <a:bodyPr/>
                    <a:lstStyle/>
                    <a:p>
                      <a:pPr lvl="0" rtl="0">
                        <a:spcBef>
                          <a:spcPts val="0"/>
                        </a:spcBef>
                        <a:buNone/>
                      </a:pPr>
                      <a:endParaRPr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3575384084"/>
                  </a:ext>
                </a:extLst>
              </a:tr>
              <a:tr h="396210">
                <a:tc>
                  <a:txBody>
                    <a:bodyPr/>
                    <a:lstStyle/>
                    <a:p>
                      <a:pPr lvl="0" rtl="0">
                        <a:spcBef>
                          <a:spcPts val="0"/>
                        </a:spcBef>
                        <a:buNone/>
                      </a:pPr>
                      <a:endParaRPr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tcPr>
                </a:tc>
                <a:extLst>
                  <a:ext uri="{0D108BD9-81ED-4DB2-BD59-A6C34878D82A}">
                    <a16:rowId xmlns:a16="http://schemas.microsoft.com/office/drawing/2014/main" val="2064247496"/>
                  </a:ext>
                </a:extLst>
              </a:tr>
              <a:tr h="1005810">
                <a:tc>
                  <a:txBody>
                    <a:bodyPr/>
                    <a:lstStyle/>
                    <a:p>
                      <a:pPr lvl="0" rtl="0">
                        <a:spcBef>
                          <a:spcPts val="0"/>
                        </a:spcBef>
                        <a:buNone/>
                      </a:pPr>
                      <a:r>
                        <a:rPr lang="en" sz="1800" b="1" i="0" dirty="0">
                          <a:solidFill>
                            <a:srgbClr val="000000"/>
                          </a:solidFill>
                          <a:latin typeface="Open Sans" panose="020B0604020202020204" charset="0"/>
                          <a:ea typeface="Open Sans" panose="020B0604020202020204" charset="0"/>
                          <a:cs typeface="Open Sans" panose="020B0604020202020204" charset="0"/>
                        </a:rPr>
                        <a:t>Total </a:t>
                      </a:r>
                      <a:r>
                        <a:rPr lang="en-US" sz="1800" b="1" i="0" dirty="0">
                          <a:solidFill>
                            <a:srgbClr val="000000"/>
                          </a:solidFill>
                          <a:latin typeface="Open Sans" panose="020B0604020202020204" charset="0"/>
                          <a:ea typeface="Open Sans" panose="020B0604020202020204" charset="0"/>
                          <a:cs typeface="Open Sans" panose="020B0604020202020204" charset="0"/>
                        </a:rPr>
                        <a:t>Package</a:t>
                      </a:r>
                      <a:r>
                        <a:rPr lang="en" sz="1800" b="1" i="0" dirty="0">
                          <a:solidFill>
                            <a:srgbClr val="000000"/>
                          </a:solidFill>
                          <a:latin typeface="Open Sans" panose="020B0604020202020204" charset="0"/>
                          <a:ea typeface="Open Sans" panose="020B0604020202020204" charset="0"/>
                          <a:cs typeface="Open Sans" panose="020B0604020202020204" charset="0"/>
                        </a:rPr>
                        <a:t> Cost: $1.75</a:t>
                      </a:r>
                    </a:p>
                  </a:txBody>
                  <a:tcPr marL="91425" marR="91425" marT="91425" marB="91425"/>
                </a:tc>
                <a:extLst>
                  <a:ext uri="{0D108BD9-81ED-4DB2-BD59-A6C34878D82A}">
                    <a16:rowId xmlns:a16="http://schemas.microsoft.com/office/drawing/2014/main" val="3890355010"/>
                  </a:ext>
                </a:extLst>
              </a:tr>
            </a:tbl>
          </a:graphicData>
        </a:graphic>
      </p:graphicFrame>
    </p:spTree>
    <p:extLst>
      <p:ext uri="{BB962C8B-B14F-4D97-AF65-F5344CB8AC3E}">
        <p14:creationId xmlns:p14="http://schemas.microsoft.com/office/powerpoint/2010/main" val="14022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dirty="0"/>
              <a:t>Total Cost of </a:t>
            </a:r>
            <a:r>
              <a:rPr lang="en-US" dirty="0"/>
              <a:t>Model</a:t>
            </a:r>
            <a:r>
              <a:rPr lang="en" dirty="0"/>
              <a:t> #3</a:t>
            </a:r>
          </a:p>
        </p:txBody>
      </p:sp>
      <p:graphicFrame>
        <p:nvGraphicFramePr>
          <p:cNvPr id="201" name="Shape 201"/>
          <p:cNvGraphicFramePr/>
          <p:nvPr>
            <p:extLst/>
          </p:nvPr>
        </p:nvGraphicFramePr>
        <p:xfrm>
          <a:off x="1647224" y="1835812"/>
          <a:ext cx="4154334" cy="1651667"/>
        </p:xfrm>
        <a:graphic>
          <a:graphicData uri="http://schemas.openxmlformats.org/drawingml/2006/table">
            <a:tbl>
              <a:tblPr>
                <a:noFill/>
                <a:tableStyleId>{CD2FEC55-6A03-4DC7-A659-F88431973ACE}</a:tableStyleId>
              </a:tblPr>
              <a:tblGrid>
                <a:gridCol w="2077167">
                  <a:extLst>
                    <a:ext uri="{9D8B030D-6E8A-4147-A177-3AD203B41FA5}">
                      <a16:colId xmlns:a16="http://schemas.microsoft.com/office/drawing/2014/main" val="20000"/>
                    </a:ext>
                  </a:extLst>
                </a:gridCol>
                <a:gridCol w="2077167">
                  <a:extLst>
                    <a:ext uri="{9D8B030D-6E8A-4147-A177-3AD203B41FA5}">
                      <a16:colId xmlns:a16="http://schemas.microsoft.com/office/drawing/2014/main" val="20001"/>
                    </a:ext>
                  </a:extLst>
                </a:gridCol>
              </a:tblGrid>
              <a:tr h="552323">
                <a:tc>
                  <a:txBody>
                    <a:bodyPr/>
                    <a:lstStyle/>
                    <a:p>
                      <a:pPr lvl="0">
                        <a:spcBef>
                          <a:spcPts val="0"/>
                        </a:spcBef>
                        <a:buNone/>
                      </a:pPr>
                      <a:r>
                        <a:rPr lang="en" b="1" i="0" dirty="0">
                          <a:solidFill>
                            <a:srgbClr val="000000"/>
                          </a:solidFill>
                          <a:latin typeface="Open Sans" panose="020B0604020202020204" charset="0"/>
                          <a:ea typeface="Open Sans" panose="020B0604020202020204" charset="0"/>
                          <a:cs typeface="Open Sans" panose="020B0604020202020204" charset="0"/>
                        </a:rPr>
                        <a:t>Material</a:t>
                      </a:r>
                    </a:p>
                  </a:txBody>
                  <a:tcPr marL="91425" marR="91425" marT="91425" marB="91425"/>
                </a:tc>
                <a:tc>
                  <a:txBody>
                    <a:bodyPr/>
                    <a:lstStyle/>
                    <a:p>
                      <a:pPr lvl="0">
                        <a:spcBef>
                          <a:spcPts val="0"/>
                        </a:spcBef>
                        <a:buNone/>
                      </a:pPr>
                      <a:r>
                        <a:rPr lang="en" b="1" i="0" dirty="0">
                          <a:solidFill>
                            <a:srgbClr val="000000"/>
                          </a:solidFill>
                          <a:latin typeface="Open Sans" panose="020B0604020202020204" charset="0"/>
                          <a:ea typeface="Open Sans" panose="020B0604020202020204" charset="0"/>
                          <a:cs typeface="Open Sans" panose="020B0604020202020204" charset="0"/>
                        </a:rPr>
                        <a:t>Cost</a:t>
                      </a:r>
                    </a:p>
                  </a:txBody>
                  <a:tcPr marL="91425" marR="91425" marT="91425" marB="91425"/>
                </a:tc>
                <a:extLst>
                  <a:ext uri="{0D108BD9-81ED-4DB2-BD59-A6C34878D82A}">
                    <a16:rowId xmlns:a16="http://schemas.microsoft.com/office/drawing/2014/main" val="10000"/>
                  </a:ext>
                </a:extLst>
              </a:tr>
              <a:tr h="552323">
                <a:tc>
                  <a:txBody>
                    <a:bodyPr/>
                    <a:lstStyle/>
                    <a:p>
                      <a:pPr lv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Chemicals</a:t>
                      </a:r>
                    </a:p>
                  </a:txBody>
                  <a:tcPr marL="91425" marR="91425" marT="91425" marB="91425"/>
                </a:tc>
                <a:tc>
                  <a:txBody>
                    <a:bodyPr/>
                    <a:lstStyle/>
                    <a:p>
                      <a:pPr lv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$0.10 (plus TBD)</a:t>
                      </a:r>
                    </a:p>
                  </a:txBody>
                  <a:tcPr marL="91425" marR="91425" marT="91425" marB="91425"/>
                </a:tc>
                <a:extLst>
                  <a:ext uri="{0D108BD9-81ED-4DB2-BD59-A6C34878D82A}">
                    <a16:rowId xmlns:a16="http://schemas.microsoft.com/office/drawing/2014/main" val="10001"/>
                  </a:ext>
                </a:extLst>
              </a:tr>
              <a:tr h="547021">
                <a:tc>
                  <a:txBody>
                    <a:bodyPr/>
                    <a:lstStyle/>
                    <a:p>
                      <a:pPr lv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Package</a:t>
                      </a:r>
                    </a:p>
                  </a:txBody>
                  <a:tcPr marL="91425" marR="91425" marT="91425" marB="91425"/>
                </a:tc>
                <a:tc>
                  <a:txBody>
                    <a:bodyPr/>
                    <a:lstStyle/>
                    <a:p>
                      <a:pPr lv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$1.75</a:t>
                      </a:r>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nvPr>
        </p:nvGraphicFramePr>
        <p:xfrm>
          <a:off x="5801558" y="1835812"/>
          <a:ext cx="1779456" cy="1700653"/>
        </p:xfrm>
        <a:graphic>
          <a:graphicData uri="http://schemas.openxmlformats.org/drawingml/2006/table">
            <a:tbl>
              <a:tblPr>
                <a:noFill/>
                <a:tableStyleId>{CD2FEC55-6A03-4DC7-A659-F88431973ACE}</a:tableStyleId>
              </a:tblPr>
              <a:tblGrid>
                <a:gridCol w="1779456">
                  <a:extLst>
                    <a:ext uri="{9D8B030D-6E8A-4147-A177-3AD203B41FA5}">
                      <a16:colId xmlns:a16="http://schemas.microsoft.com/office/drawing/2014/main" val="2563765426"/>
                    </a:ext>
                  </a:extLst>
                </a:gridCol>
              </a:tblGrid>
              <a:tr h="321913">
                <a:tc>
                  <a:txBody>
                    <a:bodyPr/>
                    <a:lstStyle/>
                    <a:p>
                      <a:pPr lvl="0">
                        <a:spcBef>
                          <a:spcPts val="0"/>
                        </a:spcBef>
                        <a:buNone/>
                      </a:pPr>
                      <a:endParaRPr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2344222333"/>
                  </a:ext>
                </a:extLst>
              </a:tr>
              <a:tr h="608227">
                <a:tc>
                  <a:txBody>
                    <a:bodyPr/>
                    <a:lstStyle/>
                    <a:p>
                      <a:pPr lvl="0">
                        <a:spcBef>
                          <a:spcPts val="0"/>
                        </a:spcBef>
                        <a:buNone/>
                      </a:pPr>
                      <a:endParaRPr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tcPr>
                </a:tc>
                <a:extLst>
                  <a:ext uri="{0D108BD9-81ED-4DB2-BD59-A6C34878D82A}">
                    <a16:rowId xmlns:a16="http://schemas.microsoft.com/office/drawing/2014/main" val="4284023089"/>
                  </a:ext>
                </a:extLst>
              </a:tr>
              <a:tr h="696216">
                <a:tc>
                  <a:txBody>
                    <a:bodyPr/>
                    <a:lstStyle/>
                    <a:p>
                      <a:pPr lvl="0" algn="ctr">
                        <a:spcBef>
                          <a:spcPts val="0"/>
                        </a:spcBef>
                        <a:buNone/>
                      </a:pPr>
                      <a:r>
                        <a:rPr lang="en" sz="1600" b="1" i="0" dirty="0">
                          <a:solidFill>
                            <a:srgbClr val="000000"/>
                          </a:solidFill>
                          <a:latin typeface="Open Sans" panose="020B0604020202020204" charset="0"/>
                          <a:ea typeface="Open Sans" panose="020B0604020202020204" charset="0"/>
                          <a:cs typeface="Open Sans" panose="020B0604020202020204" charset="0"/>
                        </a:rPr>
                        <a:t>Total Unit Cost: $1.85 (</a:t>
                      </a:r>
                      <a:r>
                        <a:rPr lang="en-US" sz="1600" b="1" i="0" dirty="0">
                          <a:solidFill>
                            <a:srgbClr val="000000"/>
                          </a:solidFill>
                          <a:latin typeface="Open Sans" panose="020B0604020202020204" charset="0"/>
                          <a:ea typeface="Open Sans" panose="020B0604020202020204" charset="0"/>
                          <a:cs typeface="Open Sans" panose="020B0604020202020204" charset="0"/>
                        </a:rPr>
                        <a:t>Plus TBD)</a:t>
                      </a:r>
                      <a:endParaRPr lang="en" sz="1600" b="1"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654411655"/>
                  </a:ext>
                </a:extLst>
              </a:tr>
            </a:tbl>
          </a:graphicData>
        </a:graphic>
      </p:graphicFrame>
    </p:spTree>
    <p:extLst>
      <p:ext uri="{BB962C8B-B14F-4D97-AF65-F5344CB8AC3E}">
        <p14:creationId xmlns:p14="http://schemas.microsoft.com/office/powerpoint/2010/main" val="176236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a:t>Conclusion</a:t>
            </a:r>
          </a:p>
        </p:txBody>
      </p:sp>
      <p:sp>
        <p:nvSpPr>
          <p:cNvPr id="207" name="Shape 207"/>
          <p:cNvSpPr txBox="1">
            <a:spLocks noGrp="1"/>
          </p:cNvSpPr>
          <p:nvPr>
            <p:ph type="body" idx="1"/>
          </p:nvPr>
        </p:nvSpPr>
        <p:spPr>
          <a:xfrm>
            <a:off x="311700" y="1152424"/>
            <a:ext cx="8520600" cy="3727919"/>
          </a:xfrm>
          <a:prstGeom prst="rect">
            <a:avLst/>
          </a:prstGeom>
        </p:spPr>
        <p:txBody>
          <a:bodyPr lIns="91425" tIns="91425" rIns="91425" bIns="91425" anchor="t" anchorCtr="0">
            <a:noAutofit/>
          </a:bodyPr>
          <a:lstStyle/>
          <a:p>
            <a:pPr marL="457200" lvl="0" indent="-228600" rtl="0">
              <a:spcBef>
                <a:spcPts val="0"/>
              </a:spcBef>
            </a:pPr>
            <a:r>
              <a:rPr lang="en" dirty="0">
                <a:solidFill>
                  <a:srgbClr val="000000"/>
                </a:solidFill>
                <a:latin typeface="Open Sans" panose="020B0604020202020204" charset="0"/>
                <a:ea typeface="Open Sans" panose="020B0604020202020204" charset="0"/>
                <a:cs typeface="Open Sans" panose="020B0604020202020204" charset="0"/>
                <a:sym typeface="Arial"/>
              </a:rPr>
              <a:t>Progress</a:t>
            </a:r>
          </a:p>
          <a:p>
            <a:pPr marL="914400" lvl="1" indent="-228600" rtl="0">
              <a:spcBef>
                <a:spcPts val="0"/>
              </a:spcBef>
              <a:buFont typeface="Arial"/>
            </a:pPr>
            <a:r>
              <a:rPr lang="en" dirty="0">
                <a:solidFill>
                  <a:srgbClr val="000000"/>
                </a:solidFill>
                <a:latin typeface="Open Sans" panose="020B0604020202020204" charset="0"/>
                <a:ea typeface="Open Sans" panose="020B0604020202020204" charset="0"/>
                <a:cs typeface="Open Sans" panose="020B0604020202020204" charset="0"/>
                <a:sym typeface="Arial"/>
              </a:rPr>
              <a:t>Decreased our price drastically</a:t>
            </a:r>
          </a:p>
          <a:p>
            <a:pPr marL="914400" lvl="1" indent="-228600" rtl="0">
              <a:spcBef>
                <a:spcPts val="0"/>
              </a:spcBef>
              <a:buFont typeface="Arial"/>
            </a:pPr>
            <a:r>
              <a:rPr lang="en" dirty="0">
                <a:solidFill>
                  <a:srgbClr val="000000"/>
                </a:solidFill>
                <a:latin typeface="Open Sans" panose="020B0604020202020204" charset="0"/>
                <a:ea typeface="Open Sans" panose="020B0604020202020204" charset="0"/>
                <a:cs typeface="Open Sans" panose="020B0604020202020204" charset="0"/>
                <a:sym typeface="Arial"/>
              </a:rPr>
              <a:t>Discovered we need to use much less Oxy Cinnamate and Oxybenzone</a:t>
            </a:r>
          </a:p>
          <a:p>
            <a:pPr marL="914400" lvl="1" indent="-228600" rtl="0">
              <a:spcBef>
                <a:spcPts val="0"/>
              </a:spcBef>
              <a:buFont typeface="Arial"/>
            </a:pPr>
            <a:r>
              <a:rPr lang="en" dirty="0">
                <a:solidFill>
                  <a:srgbClr val="000000"/>
                </a:solidFill>
                <a:latin typeface="Open Sans" panose="020B0604020202020204" charset="0"/>
                <a:ea typeface="Open Sans" panose="020B0604020202020204" charset="0"/>
                <a:cs typeface="Open Sans" panose="020B0604020202020204" charset="0"/>
                <a:sym typeface="Arial"/>
              </a:rPr>
              <a:t>Improved or model in water resistance </a:t>
            </a:r>
            <a:r>
              <a:rPr lang="en-US" dirty="0">
                <a:solidFill>
                  <a:srgbClr val="000000"/>
                </a:solidFill>
                <a:latin typeface="Open Sans" panose="020B0604020202020204" charset="0"/>
                <a:ea typeface="Open Sans" panose="020B0604020202020204" charset="0"/>
                <a:cs typeface="Open Sans" panose="020B0604020202020204" charset="0"/>
                <a:sym typeface="Arial"/>
              </a:rPr>
              <a:t>and durability</a:t>
            </a:r>
            <a:endParaRPr lang="en" dirty="0">
              <a:solidFill>
                <a:srgbClr val="000000"/>
              </a:solidFill>
              <a:latin typeface="Open Sans" panose="020B0604020202020204" charset="0"/>
              <a:ea typeface="Open Sans" panose="020B0604020202020204" charset="0"/>
              <a:cs typeface="Open Sans" panose="020B0604020202020204" charset="0"/>
              <a:sym typeface="Arial"/>
            </a:endParaRPr>
          </a:p>
          <a:p>
            <a:pPr marL="457200" lvl="0" indent="-228600" rtl="0">
              <a:spcBef>
                <a:spcPts val="0"/>
              </a:spcBef>
            </a:pPr>
            <a:r>
              <a:rPr lang="en" dirty="0">
                <a:solidFill>
                  <a:srgbClr val="000000"/>
                </a:solidFill>
                <a:latin typeface="Open Sans" panose="020B0604020202020204" charset="0"/>
                <a:ea typeface="Open Sans" panose="020B0604020202020204" charset="0"/>
                <a:cs typeface="Open Sans" panose="020B0604020202020204" charset="0"/>
                <a:sym typeface="Arial"/>
              </a:rPr>
              <a:t>The Future</a:t>
            </a:r>
          </a:p>
          <a:p>
            <a:pPr marL="914400" lvl="1" indent="-228600" rtl="0">
              <a:spcBef>
                <a:spcPts val="0"/>
              </a:spcBef>
            </a:pPr>
            <a:r>
              <a:rPr lang="en-US" dirty="0">
                <a:solidFill>
                  <a:srgbClr val="000000"/>
                </a:solidFill>
                <a:latin typeface="Open Sans" panose="020B0604020202020204" charset="0"/>
                <a:ea typeface="Open Sans" panose="020B0604020202020204" charset="0"/>
                <a:cs typeface="Open Sans" panose="020B0604020202020204" charset="0"/>
              </a:rPr>
              <a:t>Test our new model</a:t>
            </a:r>
            <a:endParaRPr lang="en" dirty="0">
              <a:solidFill>
                <a:srgbClr val="000000"/>
              </a:solidFill>
              <a:latin typeface="Open Sans" panose="020B0604020202020204" charset="0"/>
              <a:ea typeface="Open Sans" panose="020B0604020202020204" charset="0"/>
              <a:cs typeface="Open Sans" panose="020B0604020202020204" charset="0"/>
            </a:endParaRPr>
          </a:p>
          <a:p>
            <a:pPr marL="914400" lvl="1" indent="-228600" rtl="0">
              <a:spcBef>
                <a:spcPts val="0"/>
              </a:spcBef>
            </a:pPr>
            <a:r>
              <a:rPr lang="en" dirty="0">
                <a:solidFill>
                  <a:srgbClr val="000000"/>
                </a:solidFill>
                <a:latin typeface="Open Sans" panose="020B0604020202020204" charset="0"/>
                <a:ea typeface="Open Sans" panose="020B0604020202020204" charset="0"/>
                <a:cs typeface="Open Sans" panose="020B0604020202020204" charset="0"/>
              </a:rPr>
              <a:t>More clean cut gluing/application of plastic and wax paper</a:t>
            </a:r>
          </a:p>
          <a:p>
            <a:pPr marL="914400" lvl="1" indent="-228600" rtl="0">
              <a:spcBef>
                <a:spcPts val="0"/>
              </a:spcBef>
            </a:pPr>
            <a:r>
              <a:rPr lang="en" dirty="0">
                <a:solidFill>
                  <a:srgbClr val="000000"/>
                </a:solidFill>
                <a:latin typeface="Open Sans" panose="020B0604020202020204" charset="0"/>
                <a:ea typeface="Open Sans" panose="020B0604020202020204" charset="0"/>
                <a:cs typeface="Open Sans" panose="020B0604020202020204" charset="0"/>
              </a:rPr>
              <a:t>Test Daphnia with much less Oxy Cinnamate and Oxybenzone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71425"/>
            <a:ext cx="8520600" cy="707400"/>
          </a:xfrm>
          <a:prstGeom prst="rect">
            <a:avLst/>
          </a:prstGeom>
        </p:spPr>
        <p:txBody>
          <a:bodyPr lIns="91425" tIns="91425" rIns="91425" bIns="91425" anchor="t" anchorCtr="0">
            <a:noAutofit/>
          </a:bodyPr>
          <a:lstStyle/>
          <a:p>
            <a:pPr lvl="0" algn="ctr">
              <a:spcBef>
                <a:spcPts val="0"/>
              </a:spcBef>
              <a:buNone/>
            </a:pPr>
            <a:r>
              <a:rPr lang="en-US" dirty="0"/>
              <a:t>Goal</a:t>
            </a:r>
            <a:endParaRPr lang="en" dirty="0"/>
          </a:p>
        </p:txBody>
      </p:sp>
      <p:sp>
        <p:nvSpPr>
          <p:cNvPr id="6" name="TextBox 5"/>
          <p:cNvSpPr txBox="1"/>
          <p:nvPr/>
        </p:nvSpPr>
        <p:spPr>
          <a:xfrm>
            <a:off x="311700" y="882503"/>
            <a:ext cx="8520600" cy="2923877"/>
          </a:xfrm>
          <a:prstGeom prst="rect">
            <a:avLst/>
          </a:prstGeom>
          <a:noFill/>
        </p:spPr>
        <p:txBody>
          <a:bodyPr wrap="square" rtlCol="0">
            <a:spAutoFit/>
          </a:bodyPr>
          <a:lstStyle/>
          <a:p>
            <a:r>
              <a:rPr lang="en-US" sz="2000" dirty="0">
                <a:solidFill>
                  <a:schemeClr val="accent1"/>
                </a:solidFill>
                <a:latin typeface="Open Sans" panose="020B0604020202020204" charset="0"/>
                <a:ea typeface="Open Sans" panose="020B0604020202020204" charset="0"/>
                <a:cs typeface="Open Sans" panose="020B0604020202020204" charset="0"/>
              </a:rPr>
              <a:t>Create a sunscreen with:</a:t>
            </a:r>
          </a:p>
          <a:p>
            <a:endParaRPr lang="en-US" sz="1600" dirty="0">
              <a:solidFill>
                <a:schemeClr val="accent1"/>
              </a:solidFill>
              <a:latin typeface="Open Sans" panose="020B0604020202020204" charset="0"/>
              <a:ea typeface="Open Sans" panose="020B0604020202020204" charset="0"/>
              <a:cs typeface="Open Sans" panose="020B0604020202020204" charset="0"/>
            </a:endParaRPr>
          </a:p>
          <a:p>
            <a:r>
              <a:rPr lang="en-US" sz="1600" dirty="0">
                <a:solidFill>
                  <a:schemeClr val="accent1"/>
                </a:solidFill>
                <a:latin typeface="Open Sans" panose="020B0604020202020204" charset="0"/>
                <a:ea typeface="Open Sans" panose="020B0604020202020204" charset="0"/>
                <a:cs typeface="Open Sans" panose="020B0604020202020204" charset="0"/>
              </a:rPr>
              <a:t>Maximum SPF and LD50 value</a:t>
            </a:r>
          </a:p>
          <a:p>
            <a:pPr lvl="3"/>
            <a:r>
              <a:rPr lang="en-US" sz="1600" dirty="0">
                <a:solidFill>
                  <a:schemeClr val="accent1"/>
                </a:solidFill>
                <a:latin typeface="Open Sans" panose="020B0604020202020204" charset="0"/>
                <a:ea typeface="Open Sans" panose="020B0604020202020204" charset="0"/>
                <a:cs typeface="Open Sans" panose="020B0604020202020204" charset="0"/>
              </a:rPr>
              <a:t>	Concerning levels of Oxy Cinnamate and </a:t>
            </a:r>
            <a:r>
              <a:rPr lang="en-US" sz="1600" dirty="0" err="1">
                <a:solidFill>
                  <a:schemeClr val="accent1"/>
                </a:solidFill>
                <a:latin typeface="Open Sans" panose="020B0604020202020204" charset="0"/>
                <a:ea typeface="Open Sans" panose="020B0604020202020204" charset="0"/>
                <a:cs typeface="Open Sans" panose="020B0604020202020204" charset="0"/>
              </a:rPr>
              <a:t>Oxybenzone</a:t>
            </a:r>
            <a:endParaRPr lang="en-US" sz="1600" dirty="0">
              <a:solidFill>
                <a:schemeClr val="accent1"/>
              </a:solidFill>
              <a:latin typeface="Open Sans" panose="020B0604020202020204" charset="0"/>
              <a:ea typeface="Open Sans" panose="020B0604020202020204" charset="0"/>
              <a:cs typeface="Open Sans" panose="020B0604020202020204" charset="0"/>
            </a:endParaRPr>
          </a:p>
          <a:p>
            <a:pPr lvl="3"/>
            <a:endParaRPr lang="en-US" sz="1600" dirty="0">
              <a:solidFill>
                <a:schemeClr val="accent1"/>
              </a:solidFill>
              <a:latin typeface="Open Sans" panose="020B0604020202020204" charset="0"/>
              <a:ea typeface="Open Sans" panose="020B0604020202020204" charset="0"/>
              <a:cs typeface="Open Sans" panose="020B0604020202020204" charset="0"/>
            </a:endParaRPr>
          </a:p>
          <a:p>
            <a:pPr lvl="3"/>
            <a:r>
              <a:rPr lang="en-US" sz="1600" dirty="0">
                <a:solidFill>
                  <a:schemeClr val="accent1"/>
                </a:solidFill>
                <a:latin typeface="Open Sans" panose="020B0604020202020204" charset="0"/>
                <a:ea typeface="Open Sans" panose="020B0604020202020204" charset="0"/>
                <a:cs typeface="Open Sans" panose="020B0604020202020204" charset="0"/>
              </a:rPr>
              <a:t>Minimum final cost per unit</a:t>
            </a:r>
          </a:p>
          <a:p>
            <a:pPr lvl="4"/>
            <a:r>
              <a:rPr lang="en-US" sz="1600" dirty="0">
                <a:solidFill>
                  <a:schemeClr val="accent1"/>
                </a:solidFill>
                <a:latin typeface="Open Sans" panose="020B0604020202020204" charset="0"/>
                <a:ea typeface="Open Sans" panose="020B0604020202020204" charset="0"/>
                <a:cs typeface="Open Sans" panose="020B0604020202020204" charset="0"/>
              </a:rPr>
              <a:t>	Find minimum costs of ingredients (sunscreen)</a:t>
            </a:r>
          </a:p>
          <a:p>
            <a:pPr lvl="4"/>
            <a:r>
              <a:rPr lang="en-US" sz="1600" dirty="0">
                <a:solidFill>
                  <a:schemeClr val="accent1"/>
                </a:solidFill>
                <a:latin typeface="Open Sans" panose="020B0604020202020204" charset="0"/>
                <a:ea typeface="Open Sans" panose="020B0604020202020204" charset="0"/>
                <a:cs typeface="Open Sans" panose="020B0604020202020204" charset="0"/>
              </a:rPr>
              <a:t>	Costs of materials (packaging)</a:t>
            </a:r>
          </a:p>
          <a:p>
            <a:pPr lvl="4"/>
            <a:endParaRPr lang="en-US" sz="1600" dirty="0">
              <a:solidFill>
                <a:schemeClr val="accent1"/>
              </a:solidFill>
              <a:latin typeface="Open Sans" panose="020B0604020202020204" charset="0"/>
              <a:ea typeface="Open Sans" panose="020B0604020202020204" charset="0"/>
              <a:cs typeface="Open Sans" panose="020B0604020202020204" charset="0"/>
            </a:endParaRPr>
          </a:p>
          <a:p>
            <a:pPr lvl="4"/>
            <a:r>
              <a:rPr lang="en-US" sz="1600" dirty="0">
                <a:solidFill>
                  <a:schemeClr val="accent1"/>
                </a:solidFill>
                <a:latin typeface="Open Sans" panose="020B0604020202020204" charset="0"/>
                <a:ea typeface="Open Sans" panose="020B0604020202020204" charset="0"/>
                <a:cs typeface="Open Sans" panose="020B0604020202020204" charset="0"/>
              </a:rPr>
              <a:t>A durable and cheap package that withstands the 8 tests</a:t>
            </a:r>
          </a:p>
          <a:p>
            <a:pPr marL="342900" lvl="3" indent="-342900">
              <a:buFont typeface="Courier New" panose="02070309020205020404" pitchFamily="49" charset="0"/>
              <a:buChar char="o"/>
            </a:pPr>
            <a:endParaRPr lang="en-US" sz="2000" dirty="0">
              <a:solidFill>
                <a:schemeClr val="accent1"/>
              </a:solidFill>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57037" y="116957"/>
            <a:ext cx="8571300" cy="4890977"/>
          </a:xfrm>
          <a:prstGeom prst="rect">
            <a:avLst/>
          </a:prstGeom>
        </p:spPr>
        <p:txBody>
          <a:bodyPr lIns="91425" tIns="91425" rIns="91425" bIns="91425" anchor="ctr" anchorCtr="0">
            <a:noAutofit/>
          </a:bodyPr>
          <a:lstStyle/>
          <a:p>
            <a:pPr lvl="0">
              <a:spcBef>
                <a:spcPts val="0"/>
              </a:spcBef>
              <a:buNone/>
            </a:pPr>
            <a:r>
              <a:rPr lang="en" sz="8000" dirty="0"/>
              <a:t>Thank You</a:t>
            </a:r>
            <a:br>
              <a:rPr lang="en" sz="8000" dirty="0"/>
            </a:br>
            <a:r>
              <a:rPr lang="en-US" sz="8000" dirty="0"/>
              <a:t>Questions?</a:t>
            </a:r>
            <a:endParaRPr lang="en" sz="8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Overview of SDS Information  </a:t>
            </a:r>
          </a:p>
        </p:txBody>
      </p:sp>
      <p:sp>
        <p:nvSpPr>
          <p:cNvPr id="84" name="Shape 84"/>
          <p:cNvSpPr txBox="1">
            <a:spLocks noGrp="1"/>
          </p:cNvSpPr>
          <p:nvPr>
            <p:ph type="body" idx="1"/>
          </p:nvPr>
        </p:nvSpPr>
        <p:spPr>
          <a:xfrm>
            <a:off x="311700" y="1063575"/>
            <a:ext cx="8520600" cy="1211100"/>
          </a:xfrm>
          <a:prstGeom prst="rect">
            <a:avLst/>
          </a:prstGeom>
        </p:spPr>
        <p:txBody>
          <a:bodyPr lIns="91425" tIns="91425" rIns="91425" bIns="91425" anchor="t" anchorCtr="0">
            <a:noAutofit/>
          </a:bodyPr>
          <a:lstStyle/>
          <a:p>
            <a:pPr lvl="0" rtl="0">
              <a:lnSpc>
                <a:spcPct val="100000"/>
              </a:lnSpc>
              <a:spcBef>
                <a:spcPts val="0"/>
              </a:spcBef>
              <a:buNone/>
            </a:pPr>
            <a:r>
              <a:rPr lang="en" sz="1600" dirty="0"/>
              <a:t>SDS → Safety Data Sheet</a:t>
            </a:r>
          </a:p>
          <a:p>
            <a:pPr marR="0" lvl="0" algn="l" rtl="0">
              <a:lnSpc>
                <a:spcPct val="100000"/>
              </a:lnSpc>
              <a:spcBef>
                <a:spcPts val="0"/>
              </a:spcBef>
              <a:spcAft>
                <a:spcPts val="1600"/>
              </a:spcAft>
              <a:buNone/>
            </a:pPr>
            <a:r>
              <a:rPr lang="en" sz="1200" dirty="0"/>
              <a:t>Oxy Cinnamate: </a:t>
            </a:r>
            <a:r>
              <a:rPr lang="en" sz="1200" u="sng" dirty="0">
                <a:solidFill>
                  <a:schemeClr val="hlink"/>
                </a:solidFill>
                <a:hlinkClick r:id="rId3"/>
              </a:rPr>
              <a:t>http://www.elan-chemical.com/dev/msdspdf/ETHYL%20CINNAMATE.pdf</a:t>
            </a:r>
          </a:p>
          <a:p>
            <a:pPr marR="0" lvl="0" algn="l" rtl="0">
              <a:lnSpc>
                <a:spcPct val="100000"/>
              </a:lnSpc>
              <a:spcBef>
                <a:spcPts val="0"/>
              </a:spcBef>
              <a:spcAft>
                <a:spcPts val="1600"/>
              </a:spcAft>
              <a:buNone/>
            </a:pPr>
            <a:r>
              <a:rPr lang="en" sz="1200" dirty="0"/>
              <a:t>Oxybenzone: </a:t>
            </a:r>
            <a:r>
              <a:rPr lang="en" sz="1200" u="sng" dirty="0">
                <a:solidFill>
                  <a:schemeClr val="accent3"/>
                </a:solidFill>
                <a:hlinkClick r:id="rId4"/>
              </a:rPr>
              <a:t>http://www.sciencelab.com/msds.php?msdsId=9926361</a:t>
            </a:r>
          </a:p>
          <a:p>
            <a:pPr marR="0" lvl="0" algn="l" rtl="0">
              <a:lnSpc>
                <a:spcPct val="100000"/>
              </a:lnSpc>
              <a:spcBef>
                <a:spcPts val="0"/>
              </a:spcBef>
              <a:spcAft>
                <a:spcPts val="1600"/>
              </a:spcAft>
              <a:buNone/>
            </a:pPr>
            <a:endParaRPr sz="1500" dirty="0"/>
          </a:p>
          <a:p>
            <a:pPr lvl="0" rtl="0">
              <a:lnSpc>
                <a:spcPct val="100000"/>
              </a:lnSpc>
              <a:spcBef>
                <a:spcPts val="0"/>
              </a:spcBef>
              <a:buNone/>
            </a:pPr>
            <a:endParaRPr dirty="0"/>
          </a:p>
        </p:txBody>
      </p:sp>
      <p:pic>
        <p:nvPicPr>
          <p:cNvPr id="85" name="Shape 85"/>
          <p:cNvPicPr preferRelativeResize="0"/>
          <p:nvPr/>
        </p:nvPicPr>
        <p:blipFill>
          <a:blip r:embed="rId5">
            <a:alphaModFix/>
          </a:blip>
          <a:stretch>
            <a:fillRect/>
          </a:stretch>
        </p:blipFill>
        <p:spPr>
          <a:xfrm>
            <a:off x="1096798" y="2274675"/>
            <a:ext cx="6950400" cy="266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0"/>
            <a:ext cx="8520600" cy="707400"/>
          </a:xfrm>
          <a:prstGeom prst="rect">
            <a:avLst/>
          </a:prstGeom>
        </p:spPr>
        <p:txBody>
          <a:bodyPr lIns="91425" tIns="91425" rIns="91425" bIns="91425" anchor="t" anchorCtr="0">
            <a:noAutofit/>
          </a:bodyPr>
          <a:lstStyle/>
          <a:p>
            <a:pPr lvl="0" algn="ctr" rtl="0">
              <a:spcBef>
                <a:spcPts val="0"/>
              </a:spcBef>
              <a:buNone/>
            </a:pPr>
            <a:r>
              <a:rPr lang="en" dirty="0"/>
              <a:t>Analysis of Sunscreen Materials </a:t>
            </a:r>
          </a:p>
        </p:txBody>
      </p:sp>
      <p:graphicFrame>
        <p:nvGraphicFramePr>
          <p:cNvPr id="91" name="Shape 91"/>
          <p:cNvGraphicFramePr/>
          <p:nvPr>
            <p:extLst>
              <p:ext uri="{D42A27DB-BD31-4B8C-83A1-F6EECF244321}">
                <p14:modId xmlns:p14="http://schemas.microsoft.com/office/powerpoint/2010/main" val="264801379"/>
              </p:ext>
            </p:extLst>
          </p:nvPr>
        </p:nvGraphicFramePr>
        <p:xfrm>
          <a:off x="148737" y="637075"/>
          <a:ext cx="3437096" cy="3424561"/>
        </p:xfrm>
        <a:graphic>
          <a:graphicData uri="http://schemas.openxmlformats.org/drawingml/2006/table">
            <a:tbl>
              <a:tblPr>
                <a:noFill/>
                <a:tableStyleId>{CD2FEC55-6A03-4DC7-A659-F88431973ACE}</a:tableStyleId>
              </a:tblPr>
              <a:tblGrid>
                <a:gridCol w="1990318">
                  <a:extLst>
                    <a:ext uri="{9D8B030D-6E8A-4147-A177-3AD203B41FA5}">
                      <a16:colId xmlns:a16="http://schemas.microsoft.com/office/drawing/2014/main" val="20000"/>
                    </a:ext>
                  </a:extLst>
                </a:gridCol>
                <a:gridCol w="1446778">
                  <a:extLst>
                    <a:ext uri="{9D8B030D-6E8A-4147-A177-3AD203B41FA5}">
                      <a16:colId xmlns:a16="http://schemas.microsoft.com/office/drawing/2014/main" val="20001"/>
                    </a:ext>
                  </a:extLst>
                </a:gridCol>
              </a:tblGrid>
              <a:tr h="547937">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Substance </a:t>
                      </a:r>
                    </a:p>
                  </a:txBody>
                  <a:tcPr marL="91425" marR="91425" marT="91425" marB="91425">
                    <a:lnR w="9525" cap="flat" cmpd="sng">
                      <a:solidFill>
                        <a:srgbClr val="9E9E9E"/>
                      </a:solidFill>
                      <a:prstDash val="solid"/>
                      <a:round/>
                      <a:headEnd type="none" w="med" len="med"/>
                      <a:tailEnd type="none" w="med" len="med"/>
                    </a:lnR>
                  </a:tcPr>
                </a:tc>
                <a:tc>
                  <a:txBody>
                    <a:bodyPr/>
                    <a:lstStyle/>
                    <a:p>
                      <a:pPr lvl="0" algn="ctr"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Amount of grams used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Cetyl Alcohol</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2.0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Benzophenone</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tbd*</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547937">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Ethylhexylmethoxycinnamate</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tbd*</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547937">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Steric Acid </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4.0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Glycerin</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2.0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Trethanol Amine </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1.0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6"/>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Water, Distilled </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78.0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92" name="Shape 92"/>
          <p:cNvGraphicFramePr/>
          <p:nvPr>
            <p:extLst>
              <p:ext uri="{D42A27DB-BD31-4B8C-83A1-F6EECF244321}">
                <p14:modId xmlns:p14="http://schemas.microsoft.com/office/powerpoint/2010/main" val="4238137175"/>
              </p:ext>
            </p:extLst>
          </p:nvPr>
        </p:nvGraphicFramePr>
        <p:xfrm>
          <a:off x="148737" y="4393241"/>
          <a:ext cx="5905501" cy="853380"/>
        </p:xfrm>
        <a:graphic>
          <a:graphicData uri="http://schemas.openxmlformats.org/drawingml/2006/table">
            <a:tbl>
              <a:tblPr>
                <a:noFill/>
                <a:tableStyleId>{CD2FEC55-6A03-4DC7-A659-F88431973ACE}</a:tableStyleId>
              </a:tblPr>
              <a:tblGrid>
                <a:gridCol w="5905501">
                  <a:extLst>
                    <a:ext uri="{9D8B030D-6E8A-4147-A177-3AD203B41FA5}">
                      <a16:colId xmlns:a16="http://schemas.microsoft.com/office/drawing/2014/main" val="20000"/>
                    </a:ext>
                  </a:extLst>
                </a:gridCol>
              </a:tblGrid>
              <a:tr h="335950">
                <a:tc>
                  <a:txBody>
                    <a:bodyPr/>
                    <a:lstStyle/>
                    <a:p>
                      <a:pPr lvl="0" rtl="0">
                        <a:spcBef>
                          <a:spcPts val="0"/>
                        </a:spcBef>
                        <a:buNone/>
                      </a:pPr>
                      <a:r>
                        <a:rPr lang="en" sz="1800" b="1" i="0" dirty="0">
                          <a:solidFill>
                            <a:srgbClr val="000000"/>
                          </a:solidFill>
                          <a:latin typeface="Open Sans" panose="020B0604020202020204" charset="0"/>
                          <a:ea typeface="Open Sans" panose="020B0604020202020204" charset="0"/>
                          <a:cs typeface="Open Sans" panose="020B0604020202020204" charset="0"/>
                        </a:rPr>
                        <a:t>Total Unit Cost for Chemicals</a:t>
                      </a:r>
                      <a:r>
                        <a:rPr lang="en" sz="1800" b="0" i="0" dirty="0">
                          <a:solidFill>
                            <a:srgbClr val="000000"/>
                          </a:solidFill>
                          <a:latin typeface="Open Sans" panose="020B0604020202020204" charset="0"/>
                          <a:ea typeface="Open Sans" panose="020B0604020202020204" charset="0"/>
                          <a:cs typeface="Open Sans" panose="020B0604020202020204" charset="0"/>
                        </a:rPr>
                        <a:t>: $0.0998 + tbd* costs</a:t>
                      </a:r>
                    </a:p>
                  </a:txBody>
                  <a:tcPr marL="91425" marR="91425" marT="91425" marB="91425">
                    <a:lnL w="9525" cap="flat" cmpd="sng">
                      <a:solidFill>
                        <a:srgbClr val="FFFF00">
                          <a:alpha val="0"/>
                        </a:srgbClr>
                      </a:solidFill>
                      <a:prstDash val="solid"/>
                      <a:round/>
                      <a:headEnd type="none" w="med" len="med"/>
                      <a:tailEnd type="none" w="med" len="med"/>
                    </a:lnL>
                    <a:lnR w="9525" cap="flat" cmpd="sng">
                      <a:solidFill>
                        <a:srgbClr val="FFFF00">
                          <a:alpha val="0"/>
                        </a:srgbClr>
                      </a:solidFill>
                      <a:prstDash val="solid"/>
                      <a:round/>
                      <a:headEnd type="none" w="med" len="med"/>
                      <a:tailEnd type="none" w="med" len="med"/>
                    </a:lnR>
                    <a:lnT w="9525" cap="flat" cmpd="sng">
                      <a:solidFill>
                        <a:srgbClr val="FFFF00">
                          <a:alpha val="0"/>
                        </a:srgbClr>
                      </a:solidFill>
                      <a:prstDash val="solid"/>
                      <a:round/>
                      <a:headEnd type="none" w="med" len="med"/>
                      <a:tailEnd type="none" w="med" len="med"/>
                    </a:lnT>
                    <a:lnB w="9525" cap="flat" cmpd="sng">
                      <a:solidFill>
                        <a:srgbClr val="FFFF00">
                          <a:alpha val="0"/>
                        </a:srgbClr>
                      </a:solidFill>
                      <a:prstDash val="solid"/>
                      <a:round/>
                      <a:headEnd type="none" w="med" len="med"/>
                      <a:tailEnd type="none" w="med" len="med"/>
                    </a:lnB>
                  </a:tcPr>
                </a:tc>
                <a:extLst>
                  <a:ext uri="{0D108BD9-81ED-4DB2-BD59-A6C34878D82A}">
                    <a16:rowId xmlns:a16="http://schemas.microsoft.com/office/drawing/2014/main" val="10000"/>
                  </a:ext>
                </a:extLst>
              </a:tr>
              <a:tr h="265475">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FFFF00">
                          <a:alpha val="0"/>
                        </a:srgbClr>
                      </a:solidFill>
                      <a:prstDash val="solid"/>
                      <a:round/>
                      <a:headEnd type="none" w="med" len="med"/>
                      <a:tailEnd type="none" w="med" len="med"/>
                    </a:lnL>
                    <a:lnR w="9525" cap="flat" cmpd="sng">
                      <a:solidFill>
                        <a:srgbClr val="FFFF00">
                          <a:alpha val="0"/>
                        </a:srgbClr>
                      </a:solidFill>
                      <a:prstDash val="solid"/>
                      <a:round/>
                      <a:headEnd type="none" w="med" len="med"/>
                      <a:tailEnd type="none" w="med" len="med"/>
                    </a:lnR>
                    <a:lnT w="9525" cap="flat" cmpd="sng">
                      <a:solidFill>
                        <a:srgbClr val="FFFF00">
                          <a:alpha val="0"/>
                        </a:srgbClr>
                      </a:solidFill>
                      <a:prstDash val="solid"/>
                      <a:round/>
                      <a:headEnd type="none" w="med" len="med"/>
                      <a:tailEnd type="none" w="med" len="med"/>
                    </a:lnT>
                    <a:lnB w="9525" cap="flat" cmpd="sng">
                      <a:solidFill>
                        <a:srgbClr val="FFFF00">
                          <a:alpha val="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p:cNvSpPr txBox="1"/>
          <p:nvPr/>
        </p:nvSpPr>
        <p:spPr>
          <a:xfrm>
            <a:off x="6358270" y="4272021"/>
            <a:ext cx="2615609" cy="738664"/>
          </a:xfrm>
          <a:prstGeom prst="rect">
            <a:avLst/>
          </a:prstGeom>
          <a:noFill/>
        </p:spPr>
        <p:txBody>
          <a:bodyPr wrap="square" rtlCol="0">
            <a:spAutoFit/>
          </a:bodyPr>
          <a:lstStyle/>
          <a:p>
            <a:r>
              <a:rPr lang="en" dirty="0">
                <a:latin typeface="Open Sans" panose="020B0604020202020204" charset="0"/>
                <a:ea typeface="Open Sans" panose="020B0604020202020204" charset="0"/>
                <a:cs typeface="Open Sans" panose="020B0604020202020204" charset="0"/>
              </a:rPr>
              <a:t>tbd* - to be determined based off of LD50</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24451755"/>
              </p:ext>
            </p:extLst>
          </p:nvPr>
        </p:nvGraphicFramePr>
        <p:xfrm>
          <a:off x="5304382" y="637073"/>
          <a:ext cx="1718548" cy="3424561"/>
        </p:xfrm>
        <a:graphic>
          <a:graphicData uri="http://schemas.openxmlformats.org/drawingml/2006/table">
            <a:tbl>
              <a:tblPr>
                <a:noFill/>
                <a:tableStyleId>{CD2FEC55-6A03-4DC7-A659-F88431973ACE}</a:tableStyleId>
              </a:tblPr>
              <a:tblGrid>
                <a:gridCol w="1718548">
                  <a:extLst>
                    <a:ext uri="{9D8B030D-6E8A-4147-A177-3AD203B41FA5}">
                      <a16:colId xmlns:a16="http://schemas.microsoft.com/office/drawing/2014/main" val="3841382445"/>
                    </a:ext>
                  </a:extLst>
                </a:gridCol>
              </a:tblGrid>
              <a:tr h="547937">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Cost per gram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323210894"/>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$0.0012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3269693022"/>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$0.053</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3849475206"/>
                  </a:ext>
                </a:extLst>
              </a:tr>
              <a:tr h="547937">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$0.053</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573026237"/>
                  </a:ext>
                </a:extLst>
              </a:tr>
              <a:tr h="547937">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$0.005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238024059"/>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$0.0031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500981"/>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2681913038"/>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$0.0004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402897995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39449865"/>
              </p:ext>
            </p:extLst>
          </p:nvPr>
        </p:nvGraphicFramePr>
        <p:xfrm>
          <a:off x="7022931" y="637073"/>
          <a:ext cx="1718548" cy="3418900"/>
        </p:xfrm>
        <a:graphic>
          <a:graphicData uri="http://schemas.openxmlformats.org/drawingml/2006/table">
            <a:tbl>
              <a:tblPr>
                <a:noFill/>
                <a:tableStyleId>{CD2FEC55-6A03-4DC7-A659-F88431973ACE}</a:tableStyleId>
              </a:tblPr>
              <a:tblGrid>
                <a:gridCol w="1718548">
                  <a:extLst>
                    <a:ext uri="{9D8B030D-6E8A-4147-A177-3AD203B41FA5}">
                      <a16:colId xmlns:a16="http://schemas.microsoft.com/office/drawing/2014/main" val="3590234984"/>
                    </a:ext>
                  </a:extLst>
                </a:gridCol>
              </a:tblGrid>
              <a:tr h="510160">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Total cost </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287820187"/>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$0.0024</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1093388121"/>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$tbd*</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953997989"/>
                  </a:ext>
                </a:extLst>
              </a:tr>
              <a:tr h="554055">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$tbd*</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1026537455"/>
                  </a:ext>
                </a:extLst>
              </a:tr>
              <a:tr h="554055">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$0.02</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3583988194"/>
                  </a:ext>
                </a:extLst>
              </a:tr>
              <a:tr h="360126">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$0.0062</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3283394660"/>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$0.04</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2248618140"/>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$0.0312</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40519788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49631988"/>
              </p:ext>
            </p:extLst>
          </p:nvPr>
        </p:nvGraphicFramePr>
        <p:xfrm>
          <a:off x="3597354" y="637073"/>
          <a:ext cx="1695506" cy="3418901"/>
        </p:xfrm>
        <a:graphic>
          <a:graphicData uri="http://schemas.openxmlformats.org/drawingml/2006/table">
            <a:tbl>
              <a:tblPr>
                <a:noFill/>
                <a:tableStyleId>{CD2FEC55-6A03-4DC7-A659-F88431973ACE}</a:tableStyleId>
              </a:tblPr>
              <a:tblGrid>
                <a:gridCol w="1695506">
                  <a:extLst>
                    <a:ext uri="{9D8B030D-6E8A-4147-A177-3AD203B41FA5}">
                      <a16:colId xmlns:a16="http://schemas.microsoft.com/office/drawing/2014/main" val="1868540646"/>
                    </a:ext>
                  </a:extLst>
                </a:gridCol>
              </a:tblGrid>
              <a:tr h="547937">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Source </a:t>
                      </a:r>
                    </a:p>
                  </a:txBody>
                  <a:tcPr marL="91425" marR="91425" marT="91425" marB="91425"/>
                </a:tc>
                <a:extLst>
                  <a:ext uri="{0D108BD9-81ED-4DB2-BD59-A6C34878D82A}">
                    <a16:rowId xmlns:a16="http://schemas.microsoft.com/office/drawing/2014/main" val="1765355325"/>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alibaba</a:t>
                      </a:r>
                    </a:p>
                  </a:txBody>
                  <a:tcPr marL="91425" marR="91425" marT="91425" marB="91425"/>
                </a:tc>
                <a:extLst>
                  <a:ext uri="{0D108BD9-81ED-4DB2-BD59-A6C34878D82A}">
                    <a16:rowId xmlns:a16="http://schemas.microsoft.com/office/drawing/2014/main" val="1722935680"/>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makingcosmetics</a:t>
                      </a:r>
                    </a:p>
                  </a:txBody>
                  <a:tcPr marL="91425" marR="91425" marT="91425" marB="91425"/>
                </a:tc>
                <a:extLst>
                  <a:ext uri="{0D108BD9-81ED-4DB2-BD59-A6C34878D82A}">
                    <a16:rowId xmlns:a16="http://schemas.microsoft.com/office/drawing/2014/main" val="2413250177"/>
                  </a:ext>
                </a:extLst>
              </a:tr>
              <a:tr h="547937">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Makingcosmetics </a:t>
                      </a:r>
                    </a:p>
                  </a:txBody>
                  <a:tcPr marL="91425" marR="91425" marT="91425" marB="91425"/>
                </a:tc>
                <a:extLst>
                  <a:ext uri="{0D108BD9-81ED-4DB2-BD59-A6C34878D82A}">
                    <a16:rowId xmlns:a16="http://schemas.microsoft.com/office/drawing/2014/main" val="4179611546"/>
                  </a:ext>
                </a:extLst>
              </a:tr>
              <a:tr h="547937">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chemistryconnection</a:t>
                      </a:r>
                    </a:p>
                  </a:txBody>
                  <a:tcPr marL="91425" marR="91425" marT="91425" marB="91425"/>
                </a:tc>
                <a:extLst>
                  <a:ext uri="{0D108BD9-81ED-4DB2-BD59-A6C34878D82A}">
                    <a16:rowId xmlns:a16="http://schemas.microsoft.com/office/drawing/2014/main" val="1895459052"/>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bolkapothecary</a:t>
                      </a:r>
                    </a:p>
                  </a:txBody>
                  <a:tcPr marL="91425" marR="91425" marT="91425" marB="91425"/>
                </a:tc>
                <a:extLst>
                  <a:ext uri="{0D108BD9-81ED-4DB2-BD59-A6C34878D82A}">
                    <a16:rowId xmlns:a16="http://schemas.microsoft.com/office/drawing/2014/main" val="3583982413"/>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bonanza</a:t>
                      </a:r>
                    </a:p>
                  </a:txBody>
                  <a:tcPr marL="91425" marR="91425" marT="91425" marB="91425"/>
                </a:tc>
                <a:extLst>
                  <a:ext uri="{0D108BD9-81ED-4DB2-BD59-A6C34878D82A}">
                    <a16:rowId xmlns:a16="http://schemas.microsoft.com/office/drawing/2014/main" val="3204437718"/>
                  </a:ext>
                </a:extLst>
              </a:tr>
              <a:tr h="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coxhardwire</a:t>
                      </a:r>
                    </a:p>
                  </a:txBody>
                  <a:tcPr marL="91425" marR="91425" marT="91425" marB="91425"/>
                </a:tc>
                <a:extLst>
                  <a:ext uri="{0D108BD9-81ED-4DB2-BD59-A6C34878D82A}">
                    <a16:rowId xmlns:a16="http://schemas.microsoft.com/office/drawing/2014/main" val="189351056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LD50 data: Oxy Cinnamate (E Coli)</a:t>
            </a:r>
          </a:p>
        </p:txBody>
      </p:sp>
      <p:pic>
        <p:nvPicPr>
          <p:cNvPr id="4" name="Picture 3"/>
          <p:cNvPicPr>
            <a:picLocks noChangeAspect="1"/>
          </p:cNvPicPr>
          <p:nvPr/>
        </p:nvPicPr>
        <p:blipFill>
          <a:blip r:embed="rId3"/>
          <a:stretch>
            <a:fillRect/>
          </a:stretch>
        </p:blipFill>
        <p:spPr>
          <a:xfrm>
            <a:off x="1319212" y="1152425"/>
            <a:ext cx="6505575" cy="37433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LD50 data: Oxybenzone (E Coli)</a:t>
            </a:r>
          </a:p>
        </p:txBody>
      </p:sp>
      <p:pic>
        <p:nvPicPr>
          <p:cNvPr id="2" name="Picture 1"/>
          <p:cNvPicPr>
            <a:picLocks noChangeAspect="1"/>
          </p:cNvPicPr>
          <p:nvPr/>
        </p:nvPicPr>
        <p:blipFill>
          <a:blip r:embed="rId3"/>
          <a:stretch>
            <a:fillRect/>
          </a:stretch>
        </p:blipFill>
        <p:spPr>
          <a:xfrm>
            <a:off x="1309687" y="1152425"/>
            <a:ext cx="6524625" cy="38004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LD50 data: Oxy Cinnamate (Daphnia)</a:t>
            </a:r>
          </a:p>
        </p:txBody>
      </p:sp>
      <p:pic>
        <p:nvPicPr>
          <p:cNvPr id="2" name="Picture 1"/>
          <p:cNvPicPr>
            <a:picLocks noChangeAspect="1"/>
          </p:cNvPicPr>
          <p:nvPr/>
        </p:nvPicPr>
        <p:blipFill>
          <a:blip r:embed="rId3"/>
          <a:stretch>
            <a:fillRect/>
          </a:stretch>
        </p:blipFill>
        <p:spPr>
          <a:xfrm>
            <a:off x="1309687" y="1152425"/>
            <a:ext cx="6524625" cy="3781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LD50 data: Oxybenzone (Daphnia)</a:t>
            </a:r>
          </a:p>
        </p:txBody>
      </p:sp>
      <p:pic>
        <p:nvPicPr>
          <p:cNvPr id="2" name="Picture 1"/>
          <p:cNvPicPr>
            <a:picLocks noChangeAspect="1"/>
          </p:cNvPicPr>
          <p:nvPr/>
        </p:nvPicPr>
        <p:blipFill>
          <a:blip r:embed="rId3"/>
          <a:stretch>
            <a:fillRect/>
          </a:stretch>
        </p:blipFill>
        <p:spPr>
          <a:xfrm>
            <a:off x="1304925" y="1152425"/>
            <a:ext cx="6534150" cy="3781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LD50 data: </a:t>
            </a:r>
            <a:r>
              <a:rPr lang="en-US" sz="3200" dirty="0" err="1"/>
              <a:t>Oxybenzone</a:t>
            </a:r>
            <a:r>
              <a:rPr lang="en-US" sz="3200" dirty="0"/>
              <a:t> and Oxy Cinnamate (Human)</a:t>
            </a:r>
          </a:p>
        </p:txBody>
      </p:sp>
      <p:graphicFrame>
        <p:nvGraphicFramePr>
          <p:cNvPr id="5" name="Table 4"/>
          <p:cNvGraphicFramePr>
            <a:graphicFrameLocks noGrp="1"/>
          </p:cNvGraphicFramePr>
          <p:nvPr>
            <p:extLst>
              <p:ext uri="{D42A27DB-BD31-4B8C-83A1-F6EECF244321}">
                <p14:modId xmlns:p14="http://schemas.microsoft.com/office/powerpoint/2010/main" val="3474134305"/>
              </p:ext>
            </p:extLst>
          </p:nvPr>
        </p:nvGraphicFramePr>
        <p:xfrm>
          <a:off x="756684" y="1305294"/>
          <a:ext cx="7630632" cy="2261574"/>
        </p:xfrm>
        <a:graphic>
          <a:graphicData uri="http://schemas.openxmlformats.org/drawingml/2006/table">
            <a:tbl>
              <a:tblPr firstRow="1" bandRow="1">
                <a:tableStyleId>{CD2FEC55-6A03-4DC7-A659-F88431973ACE}</a:tableStyleId>
              </a:tblPr>
              <a:tblGrid>
                <a:gridCol w="1907658">
                  <a:extLst>
                    <a:ext uri="{9D8B030D-6E8A-4147-A177-3AD203B41FA5}">
                      <a16:colId xmlns:a16="http://schemas.microsoft.com/office/drawing/2014/main" val="451937871"/>
                    </a:ext>
                  </a:extLst>
                </a:gridCol>
                <a:gridCol w="1907658">
                  <a:extLst>
                    <a:ext uri="{9D8B030D-6E8A-4147-A177-3AD203B41FA5}">
                      <a16:colId xmlns:a16="http://schemas.microsoft.com/office/drawing/2014/main" val="3022983629"/>
                    </a:ext>
                  </a:extLst>
                </a:gridCol>
                <a:gridCol w="1907658">
                  <a:extLst>
                    <a:ext uri="{9D8B030D-6E8A-4147-A177-3AD203B41FA5}">
                      <a16:colId xmlns:a16="http://schemas.microsoft.com/office/drawing/2014/main" val="703716977"/>
                    </a:ext>
                  </a:extLst>
                </a:gridCol>
                <a:gridCol w="1907658">
                  <a:extLst>
                    <a:ext uri="{9D8B030D-6E8A-4147-A177-3AD203B41FA5}">
                      <a16:colId xmlns:a16="http://schemas.microsoft.com/office/drawing/2014/main" val="4037469856"/>
                    </a:ext>
                  </a:extLst>
                </a:gridCol>
              </a:tblGrid>
              <a:tr h="408418">
                <a:tc>
                  <a:txBody>
                    <a:bodyPr/>
                    <a:lstStyle/>
                    <a:p>
                      <a:r>
                        <a:rPr lang="en-US" dirty="0">
                          <a:solidFill>
                            <a:srgbClr val="000000"/>
                          </a:solidFill>
                        </a:rPr>
                        <a:t>Trial</a:t>
                      </a:r>
                    </a:p>
                  </a:txBody>
                  <a:tcPr/>
                </a:tc>
                <a:tc>
                  <a:txBody>
                    <a:bodyPr/>
                    <a:lstStyle/>
                    <a:p>
                      <a:r>
                        <a:rPr lang="en-US" dirty="0" err="1">
                          <a:solidFill>
                            <a:srgbClr val="000000"/>
                          </a:solidFill>
                        </a:rPr>
                        <a:t>Oxybenzone</a:t>
                      </a:r>
                      <a:endParaRPr lang="en-US" dirty="0">
                        <a:solidFill>
                          <a:srgbClr val="000000"/>
                        </a:solidFill>
                      </a:endParaRPr>
                    </a:p>
                  </a:txBody>
                  <a:tcPr/>
                </a:tc>
                <a:tc>
                  <a:txBody>
                    <a:bodyPr/>
                    <a:lstStyle/>
                    <a:p>
                      <a:r>
                        <a:rPr lang="en-US" dirty="0">
                          <a:solidFill>
                            <a:srgbClr val="000000"/>
                          </a:solidFill>
                        </a:rPr>
                        <a:t>Oxy Cinnamate</a:t>
                      </a:r>
                    </a:p>
                  </a:txBody>
                  <a:tcPr/>
                </a:tc>
                <a:tc>
                  <a:txBody>
                    <a:bodyPr/>
                    <a:lstStyle/>
                    <a:p>
                      <a:r>
                        <a:rPr lang="en-US" dirty="0">
                          <a:solidFill>
                            <a:srgbClr val="000000"/>
                          </a:solidFill>
                        </a:rPr>
                        <a:t>Results</a:t>
                      </a:r>
                    </a:p>
                  </a:txBody>
                  <a:tcPr/>
                </a:tc>
                <a:extLst>
                  <a:ext uri="{0D108BD9-81ED-4DB2-BD59-A6C34878D82A}">
                    <a16:rowId xmlns:a16="http://schemas.microsoft.com/office/drawing/2014/main" val="2224452484"/>
                  </a:ext>
                </a:extLst>
              </a:tr>
              <a:tr h="408418">
                <a:tc>
                  <a:txBody>
                    <a:bodyPr/>
                    <a:lstStyle/>
                    <a:p>
                      <a:r>
                        <a:rPr lang="en-US" dirty="0">
                          <a:solidFill>
                            <a:srgbClr val="000000"/>
                          </a:solidFill>
                        </a:rPr>
                        <a:t>Legal Amounts</a:t>
                      </a:r>
                    </a:p>
                  </a:txBody>
                  <a:tcPr/>
                </a:tc>
                <a:tc>
                  <a:txBody>
                    <a:bodyPr/>
                    <a:lstStyle/>
                    <a:p>
                      <a:r>
                        <a:rPr lang="en-US" dirty="0">
                          <a:solidFill>
                            <a:srgbClr val="000000"/>
                          </a:solidFill>
                        </a:rPr>
                        <a:t>5.28 grams</a:t>
                      </a:r>
                    </a:p>
                  </a:txBody>
                  <a:tcPr/>
                </a:tc>
                <a:tc>
                  <a:txBody>
                    <a:bodyPr/>
                    <a:lstStyle/>
                    <a:p>
                      <a:r>
                        <a:rPr lang="en-US" dirty="0">
                          <a:solidFill>
                            <a:srgbClr val="000000"/>
                          </a:solidFill>
                        </a:rPr>
                        <a:t>6.6 grams</a:t>
                      </a:r>
                    </a:p>
                  </a:txBody>
                  <a:tcPr/>
                </a:tc>
                <a:tc>
                  <a:txBody>
                    <a:bodyPr/>
                    <a:lstStyle/>
                    <a:p>
                      <a:r>
                        <a:rPr lang="en-US" dirty="0">
                          <a:solidFill>
                            <a:srgbClr val="000000"/>
                          </a:solidFill>
                        </a:rPr>
                        <a:t>Did not test this amount</a:t>
                      </a:r>
                    </a:p>
                  </a:txBody>
                  <a:tcPr/>
                </a:tc>
                <a:extLst>
                  <a:ext uri="{0D108BD9-81ED-4DB2-BD59-A6C34878D82A}">
                    <a16:rowId xmlns:a16="http://schemas.microsoft.com/office/drawing/2014/main" val="2139640243"/>
                  </a:ext>
                </a:extLst>
              </a:tr>
              <a:tr h="408418">
                <a:tc>
                  <a:txBody>
                    <a:bodyPr/>
                    <a:lstStyle/>
                    <a:p>
                      <a:r>
                        <a:rPr lang="en-US" dirty="0">
                          <a:solidFill>
                            <a:srgbClr val="000000"/>
                          </a:solidFill>
                        </a:rPr>
                        <a:t>Trial #1 (50%)</a:t>
                      </a:r>
                    </a:p>
                  </a:txBody>
                  <a:tcPr/>
                </a:tc>
                <a:tc>
                  <a:txBody>
                    <a:bodyPr/>
                    <a:lstStyle/>
                    <a:p>
                      <a:r>
                        <a:rPr lang="en-US" dirty="0">
                          <a:solidFill>
                            <a:srgbClr val="000000"/>
                          </a:solidFill>
                        </a:rPr>
                        <a:t>2.64 grams</a:t>
                      </a:r>
                    </a:p>
                  </a:txBody>
                  <a:tcPr/>
                </a:tc>
                <a:tc>
                  <a:txBody>
                    <a:bodyPr/>
                    <a:lstStyle/>
                    <a:p>
                      <a:r>
                        <a:rPr lang="en-US" dirty="0">
                          <a:solidFill>
                            <a:srgbClr val="000000"/>
                          </a:solidFill>
                        </a:rPr>
                        <a:t>3.3 grams</a:t>
                      </a:r>
                    </a:p>
                  </a:txBody>
                  <a:tcPr/>
                </a:tc>
                <a:tc>
                  <a:txBody>
                    <a:bodyPr/>
                    <a:lstStyle/>
                    <a:p>
                      <a:r>
                        <a:rPr lang="en-US" dirty="0">
                          <a:solidFill>
                            <a:srgbClr val="000000"/>
                          </a:solidFill>
                        </a:rPr>
                        <a:t>No irritation </a:t>
                      </a:r>
                    </a:p>
                  </a:txBody>
                  <a:tcPr/>
                </a:tc>
                <a:extLst>
                  <a:ext uri="{0D108BD9-81ED-4DB2-BD59-A6C34878D82A}">
                    <a16:rowId xmlns:a16="http://schemas.microsoft.com/office/drawing/2014/main" val="2556268434"/>
                  </a:ext>
                </a:extLst>
              </a:tr>
              <a:tr h="408418">
                <a:tc>
                  <a:txBody>
                    <a:bodyPr/>
                    <a:lstStyle/>
                    <a:p>
                      <a:r>
                        <a:rPr lang="en-US" dirty="0">
                          <a:solidFill>
                            <a:srgbClr val="000000"/>
                          </a:solidFill>
                        </a:rPr>
                        <a:t>Trial #2 (75%)</a:t>
                      </a:r>
                    </a:p>
                  </a:txBody>
                  <a:tcPr/>
                </a:tc>
                <a:tc>
                  <a:txBody>
                    <a:bodyPr/>
                    <a:lstStyle/>
                    <a:p>
                      <a:r>
                        <a:rPr lang="en-US" dirty="0">
                          <a:solidFill>
                            <a:srgbClr val="000000"/>
                          </a:solidFill>
                        </a:rPr>
                        <a:t>3.96 grams</a:t>
                      </a:r>
                    </a:p>
                  </a:txBody>
                  <a:tcPr/>
                </a:tc>
                <a:tc>
                  <a:txBody>
                    <a:bodyPr/>
                    <a:lstStyle/>
                    <a:p>
                      <a:r>
                        <a:rPr lang="en-US" dirty="0">
                          <a:solidFill>
                            <a:srgbClr val="000000"/>
                          </a:solidFill>
                        </a:rPr>
                        <a:t>4.95 grams</a:t>
                      </a:r>
                    </a:p>
                  </a:txBody>
                  <a:tcPr/>
                </a:tc>
                <a:tc>
                  <a:txBody>
                    <a:bodyPr/>
                    <a:lstStyle/>
                    <a:p>
                      <a:r>
                        <a:rPr lang="en-US" dirty="0">
                          <a:solidFill>
                            <a:srgbClr val="000000"/>
                          </a:solidFill>
                        </a:rPr>
                        <a:t>No irritation, skin became red</a:t>
                      </a:r>
                    </a:p>
                  </a:txBody>
                  <a:tcPr/>
                </a:tc>
                <a:extLst>
                  <a:ext uri="{0D108BD9-81ED-4DB2-BD59-A6C34878D82A}">
                    <a16:rowId xmlns:a16="http://schemas.microsoft.com/office/drawing/2014/main" val="1589873286"/>
                  </a:ext>
                </a:extLst>
              </a:tr>
              <a:tr h="408418">
                <a:tc>
                  <a:txBody>
                    <a:bodyPr/>
                    <a:lstStyle/>
                    <a:p>
                      <a:r>
                        <a:rPr lang="en-US" dirty="0">
                          <a:solidFill>
                            <a:srgbClr val="000000"/>
                          </a:solidFill>
                        </a:rPr>
                        <a:t>Trial #3 (66.66%)</a:t>
                      </a:r>
                    </a:p>
                  </a:txBody>
                  <a:tcPr/>
                </a:tc>
                <a:tc>
                  <a:txBody>
                    <a:bodyPr/>
                    <a:lstStyle/>
                    <a:p>
                      <a:r>
                        <a:rPr lang="en-US" dirty="0">
                          <a:solidFill>
                            <a:srgbClr val="000000"/>
                          </a:solidFill>
                        </a:rPr>
                        <a:t>3.52 grams</a:t>
                      </a:r>
                    </a:p>
                  </a:txBody>
                  <a:tcPr/>
                </a:tc>
                <a:tc>
                  <a:txBody>
                    <a:bodyPr/>
                    <a:lstStyle/>
                    <a:p>
                      <a:r>
                        <a:rPr lang="en-US" dirty="0">
                          <a:solidFill>
                            <a:srgbClr val="000000"/>
                          </a:solidFill>
                        </a:rPr>
                        <a:t>4.4 grams</a:t>
                      </a:r>
                    </a:p>
                  </a:txBody>
                  <a:tcPr/>
                </a:tc>
                <a:tc>
                  <a:txBody>
                    <a:bodyPr/>
                    <a:lstStyle/>
                    <a:p>
                      <a:endParaRPr lang="en-US" dirty="0">
                        <a:solidFill>
                          <a:srgbClr val="000000"/>
                        </a:solidFill>
                      </a:endParaRPr>
                    </a:p>
                  </a:txBody>
                  <a:tcPr/>
                </a:tc>
                <a:extLst>
                  <a:ext uri="{0D108BD9-81ED-4DB2-BD59-A6C34878D82A}">
                    <a16:rowId xmlns:a16="http://schemas.microsoft.com/office/drawing/2014/main" val="3759505892"/>
                  </a:ext>
                </a:extLst>
              </a:tr>
            </a:tbl>
          </a:graphicData>
        </a:graphic>
      </p:graphicFrame>
    </p:spTree>
    <p:extLst>
      <p:ext uri="{BB962C8B-B14F-4D97-AF65-F5344CB8AC3E}">
        <p14:creationId xmlns:p14="http://schemas.microsoft.com/office/powerpoint/2010/main" val="1747223376"/>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909</Words>
  <Application>Microsoft Macintosh PowerPoint</Application>
  <PresentationFormat>On-screen Show (16:9)</PresentationFormat>
  <Paragraphs>281</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Corsiva</vt:lpstr>
      <vt:lpstr>Arial</vt:lpstr>
      <vt:lpstr>Courier New</vt:lpstr>
      <vt:lpstr>PT Sans Narrow</vt:lpstr>
      <vt:lpstr>Open Sans</vt:lpstr>
      <vt:lpstr>tropic</vt:lpstr>
      <vt:lpstr>Stage Gate Evaluation</vt:lpstr>
      <vt:lpstr>Goal</vt:lpstr>
      <vt:lpstr>Overview of SDS Information  </vt:lpstr>
      <vt:lpstr>Analysis of Sunscreen Materials </vt:lpstr>
      <vt:lpstr>LD50 data: Oxy Cinnamate (E Coli)</vt:lpstr>
      <vt:lpstr>LD50 data: Oxybenzone (E Coli)</vt:lpstr>
      <vt:lpstr>LD50 data: Oxy Cinnamate (Daphnia)</vt:lpstr>
      <vt:lpstr>LD50 data: Oxybenzone (Daphnia)</vt:lpstr>
      <vt:lpstr>LD50 data: Oxybenzone and Oxy Cinnamate (Human)</vt:lpstr>
      <vt:lpstr>Conclusions From LD50 </vt:lpstr>
      <vt:lpstr>Material Testing Data </vt:lpstr>
      <vt:lpstr>Package #1</vt:lpstr>
      <vt:lpstr>Package #2</vt:lpstr>
      <vt:lpstr>Package #2 Testing Data </vt:lpstr>
      <vt:lpstr>Modifications</vt:lpstr>
      <vt:lpstr>Creation Process and Dimensions of Package #3</vt:lpstr>
      <vt:lpstr>Cost of Package #3</vt:lpstr>
      <vt:lpstr>Total Cost of Model #3</vt:lpstr>
      <vt:lpstr>Conclusion</vt:lpstr>
      <vt:lpstr>Thank You Questions?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Gate Evaluation</dc:title>
  <cp:lastModifiedBy>Pate, Mary</cp:lastModifiedBy>
  <cp:revision>27</cp:revision>
  <dcterms:modified xsi:type="dcterms:W3CDTF">2018-05-24T18:59:48Z</dcterms:modified>
</cp:coreProperties>
</file>